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0"/>
  </p:notesMasterIdLst>
  <p:sldIdLst>
    <p:sldId id="256" r:id="rId2"/>
    <p:sldId id="257" r:id="rId3"/>
    <p:sldId id="258" r:id="rId4"/>
    <p:sldId id="259" r:id="rId5"/>
    <p:sldId id="262"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6" autoAdjust="0"/>
    <p:restoredTop sz="94660"/>
  </p:normalViewPr>
  <p:slideViewPr>
    <p:cSldViewPr>
      <p:cViewPr varScale="1">
        <p:scale>
          <a:sx n="63" d="100"/>
          <a:sy n="63" d="100"/>
        </p:scale>
        <p:origin x="-143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3C9D9A-C8A2-421D-A1E7-CB03AB5DF9EE}" type="datetimeFigureOut">
              <a:rPr lang="es-ES" smtClean="0"/>
              <a:pPr/>
              <a:t>05/10/2025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BA9B11-4FE9-4871-B2B1-BD38D2149C82}"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4BA9B11-4FE9-4871-B2B1-BD38D2149C82}" type="slidenum">
              <a:rPr lang="es-ES" smtClean="0"/>
              <a:pPr/>
              <a:t>31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8FE4A5A-87A8-40B6-BE89-36AE126784E9}" type="datetimeFigureOut">
              <a:rPr lang="es-ES" smtClean="0"/>
              <a:pPr/>
              <a:t>05/10/2025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D627538-5FED-40FA-ACDD-17F9CC755EE4}"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E4A5A-87A8-40B6-BE89-36AE126784E9}" type="datetimeFigureOut">
              <a:rPr lang="es-ES" smtClean="0"/>
              <a:pPr/>
              <a:t>05/10/2025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27538-5FED-40FA-ACDD-17F9CC755EE4}"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CÓMO FUNCIONAN LAS EMOCIONES</a:t>
            </a:r>
            <a:endParaRPr lang="es-ES" dirty="0"/>
          </a:p>
        </p:txBody>
      </p:sp>
      <p:sp>
        <p:nvSpPr>
          <p:cNvPr id="3" name="2 Subtítulo"/>
          <p:cNvSpPr>
            <a:spLocks noGrp="1"/>
          </p:cNvSpPr>
          <p:nvPr>
            <p:ph type="subTitle" idx="1"/>
          </p:nvPr>
        </p:nvSpPr>
        <p:spPr/>
        <p:txBody>
          <a:bodyPr/>
          <a:lstStyle/>
          <a:p>
            <a:r>
              <a:rPr lang="es-ES" dirty="0" smtClean="0"/>
              <a:t>Nos vamos a dar una vuelta por el bosque de las emociones</a:t>
            </a:r>
            <a:endParaRPr lang="es-E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457200" y="980728"/>
            <a:ext cx="8229600" cy="5145435"/>
          </a:xfrm>
        </p:spPr>
        <p:txBody>
          <a:bodyPr>
            <a:normAutofit fontScale="92500" lnSpcReduction="20000"/>
          </a:bodyPr>
          <a:lstStyle/>
          <a:p>
            <a:r>
              <a:rPr lang="es-ES" dirty="0" smtClean="0"/>
              <a:t>En ocasiones nos sentimos incomprendidos o defectuosos, que es no sentirse </a:t>
            </a:r>
            <a:r>
              <a:rPr lang="es-ES" b="1" dirty="0" smtClean="0"/>
              <a:t>aceptado.</a:t>
            </a:r>
            <a:r>
              <a:rPr lang="es-ES" dirty="0" smtClean="0"/>
              <a:t> Deseamos que nos quieran tal como somos, con nuestras virtudes y defectos. Cuando no reconocen nuestro esfuerzo, o no nos respetan, nos sentimos fatal.</a:t>
            </a:r>
          </a:p>
          <a:p>
            <a:r>
              <a:rPr lang="es-ES" dirty="0" smtClean="0"/>
              <a:t>Es fácil conseguir que otra persona se sienta bien, solo necesitas valorarla, mostrando aprecio, con un abrazo, un agradecimiento, una felicitación…</a:t>
            </a:r>
          </a:p>
          <a:p>
            <a:r>
              <a:rPr lang="es-ES" dirty="0" smtClean="0"/>
              <a:t>¿qué te ayuda a sentirte mejor cuando estás triste?</a:t>
            </a:r>
          </a:p>
          <a:p>
            <a:r>
              <a:rPr lang="es-ES" b="1" dirty="0" smtClean="0"/>
              <a:t>Escríbelo en la hierba del árbol.</a:t>
            </a:r>
            <a:endParaRPr lang="es-ES"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ES" dirty="0" smtClean="0"/>
              <a:t>Cuando estás triste, es como si fueras un pollito remojado bajo la tormenta.</a:t>
            </a:r>
            <a:endParaRPr lang="es-ES" dirty="0"/>
          </a:p>
        </p:txBody>
      </p:sp>
      <p:sp>
        <p:nvSpPr>
          <p:cNvPr id="5" name="4 Marcador de texto"/>
          <p:cNvSpPr>
            <a:spLocks noGrp="1"/>
          </p:cNvSpPr>
          <p:nvPr>
            <p:ph type="body" idx="1"/>
          </p:nvPr>
        </p:nvSpPr>
        <p:spPr/>
        <p:txBody>
          <a:bodyPr>
            <a:normAutofit fontScale="85000" lnSpcReduction="20000"/>
          </a:bodyPr>
          <a:lstStyle/>
          <a:p>
            <a:r>
              <a:rPr lang="es-ES" dirty="0" smtClean="0"/>
              <a:t>Escribe en este bol qué cosa te han hecho sentir triste esta semana.</a:t>
            </a:r>
            <a:endParaRPr lang="es-ES" dirty="0"/>
          </a:p>
        </p:txBody>
      </p:sp>
      <p:pic>
        <p:nvPicPr>
          <p:cNvPr id="5122" name="Picture 2" descr="C:\Users\admin\Desktop\q2492z72.png"/>
          <p:cNvPicPr>
            <a:picLocks noGrp="1" noChangeAspect="1" noChangeArrowheads="1"/>
          </p:cNvPicPr>
          <p:nvPr>
            <p:ph sz="half" idx="2"/>
          </p:nvPr>
        </p:nvPicPr>
        <p:blipFill>
          <a:blip r:embed="rId2" cstate="print"/>
          <a:stretch>
            <a:fillRect/>
          </a:stretch>
        </p:blipFill>
        <p:spPr bwMode="auto">
          <a:xfrm>
            <a:off x="501650" y="2174875"/>
            <a:ext cx="3951288" cy="3951288"/>
          </a:xfrm>
          <a:prstGeom prst="rect">
            <a:avLst/>
          </a:prstGeom>
          <a:noFill/>
        </p:spPr>
      </p:pic>
      <p:sp>
        <p:nvSpPr>
          <p:cNvPr id="7" name="6 Marcador de texto"/>
          <p:cNvSpPr>
            <a:spLocks noGrp="1"/>
          </p:cNvSpPr>
          <p:nvPr>
            <p:ph type="body" sz="quarter" idx="3"/>
          </p:nvPr>
        </p:nvSpPr>
        <p:spPr/>
        <p:txBody>
          <a:bodyPr>
            <a:normAutofit fontScale="62500" lnSpcReduction="20000"/>
          </a:bodyPr>
          <a:lstStyle/>
          <a:p>
            <a:r>
              <a:rPr lang="es-ES" dirty="0" smtClean="0"/>
              <a:t>Escribe en el paraguas cosas que hacen que los momentos tristes no sean tan duros.</a:t>
            </a:r>
            <a:endParaRPr lang="es-ES" dirty="0"/>
          </a:p>
        </p:txBody>
      </p:sp>
      <p:pic>
        <p:nvPicPr>
          <p:cNvPr id="5123" name="Picture 3" descr="C:\Users\admin\Desktop\w020o93e.png"/>
          <p:cNvPicPr>
            <a:picLocks noGrp="1" noChangeAspect="1" noChangeArrowheads="1"/>
          </p:cNvPicPr>
          <p:nvPr>
            <p:ph sz="quarter" idx="4"/>
          </p:nvPr>
        </p:nvPicPr>
        <p:blipFill>
          <a:blip r:embed="rId3" cstate="print"/>
          <a:srcRect/>
          <a:stretch>
            <a:fillRect/>
          </a:stretch>
        </p:blipFill>
        <p:spPr bwMode="auto">
          <a:xfrm>
            <a:off x="4644008" y="2564904"/>
            <a:ext cx="4041775" cy="302433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Marcador de contenido"/>
          <p:cNvSpPr>
            <a:spLocks noGrp="1"/>
          </p:cNvSpPr>
          <p:nvPr>
            <p:ph idx="1"/>
          </p:nvPr>
        </p:nvSpPr>
        <p:spPr>
          <a:xfrm>
            <a:off x="457200" y="1916832"/>
            <a:ext cx="8229600" cy="4209331"/>
          </a:xfrm>
        </p:spPr>
        <p:txBody>
          <a:bodyPr/>
          <a:lstStyle/>
          <a:p>
            <a:r>
              <a:rPr lang="es-ES" dirty="0" smtClean="0"/>
              <a:t>El paraguas no hace que la tormenta se vaya, pero te ayuda a no empaparte. Busca siempre la manera de volver a sentirte bien después de desahogarte.</a:t>
            </a:r>
            <a:endParaRPr lang="es-E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060848"/>
            <a:ext cx="8229600" cy="4065315"/>
          </a:xfrm>
        </p:spPr>
        <p:txBody>
          <a:bodyPr/>
          <a:lstStyle/>
          <a:p>
            <a:r>
              <a:rPr lang="es-ES" dirty="0" smtClean="0"/>
              <a:t>Cuando veas a alguien triste, no le sigas que no esté triste o que se anime. Pregúntale qué puedes hacer para ayudarle o tan solo quédate a su lado.</a:t>
            </a:r>
            <a:endParaRPr lang="es-E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¿Qué hiciste para sentirte mejor?</a:t>
            </a:r>
            <a:br>
              <a:rPr lang="es-ES" dirty="0" smtClean="0"/>
            </a:br>
            <a:r>
              <a:rPr lang="es-ES" dirty="0" smtClean="0"/>
              <a:t>¿Te ha funcionado?</a:t>
            </a:r>
            <a:endParaRPr lang="es-ES" dirty="0"/>
          </a:p>
        </p:txBody>
      </p:sp>
      <p:sp>
        <p:nvSpPr>
          <p:cNvPr id="3" name="2 Marcador de contenido"/>
          <p:cNvSpPr>
            <a:spLocks noGrp="1"/>
          </p:cNvSpPr>
          <p:nvPr>
            <p:ph idx="1"/>
          </p:nvPr>
        </p:nvSpPr>
        <p:spPr/>
        <p:txBody>
          <a:bodyPr/>
          <a:lstStyle/>
          <a:p>
            <a:pPr>
              <a:buNone/>
            </a:pPr>
            <a:r>
              <a:rPr lang="es-ES" dirty="0" smtClean="0"/>
              <a:t>1-</a:t>
            </a:r>
          </a:p>
          <a:p>
            <a:pPr>
              <a:buNone/>
            </a:pPr>
            <a:r>
              <a:rPr lang="es-ES" dirty="0" smtClean="0"/>
              <a:t>2-</a:t>
            </a:r>
          </a:p>
          <a:p>
            <a:pPr>
              <a:buNone/>
            </a:pPr>
            <a:r>
              <a:rPr lang="es-ES" dirty="0" smtClean="0"/>
              <a:t>3-</a:t>
            </a:r>
          </a:p>
          <a:p>
            <a:pPr>
              <a:buNone/>
            </a:pPr>
            <a:r>
              <a:rPr lang="es-ES" dirty="0" smtClean="0"/>
              <a:t>4-</a:t>
            </a:r>
          </a:p>
          <a:p>
            <a:pPr>
              <a:buNone/>
            </a:pPr>
            <a:r>
              <a:rPr lang="es-ES" dirty="0" smtClean="0"/>
              <a:t>5-</a:t>
            </a:r>
          </a:p>
          <a:p>
            <a:pPr>
              <a:buNone/>
            </a:pPr>
            <a:r>
              <a:rPr lang="es-ES" dirty="0" smtClean="0"/>
              <a:t>6-</a:t>
            </a:r>
          </a:p>
          <a:p>
            <a:pPr>
              <a:buNone/>
            </a:pPr>
            <a:r>
              <a:rPr lang="es-ES" dirty="0" smtClean="0"/>
              <a:t>7-</a:t>
            </a:r>
          </a:p>
          <a:p>
            <a:pPr>
              <a:buFont typeface="Wingdings" pitchFamily="2" charset="2"/>
              <a:buChar char="q"/>
            </a:pPr>
            <a:endParaRPr lang="es-ES"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buNone/>
            </a:pPr>
            <a:r>
              <a:rPr lang="es-ES" dirty="0" smtClean="0"/>
              <a:t>    Cuando estés triste recuerda que la tristeza también pasa, como las nubes. No le cierres la puerta a la tristeza, déjala pasar, atiéndela y escúchala. Después, haz algo por sentirte mejor. Las emociones no son ni buenas ni malas, pero si no las expresas se te quedan dentro. </a:t>
            </a:r>
            <a:endParaRPr lang="es-E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MIEDO</a:t>
            </a:r>
            <a:endParaRPr lang="es-ES" b="1" dirty="0"/>
          </a:p>
        </p:txBody>
      </p:sp>
      <p:sp>
        <p:nvSpPr>
          <p:cNvPr id="3" name="2 Marcador de contenido"/>
          <p:cNvSpPr>
            <a:spLocks noGrp="1"/>
          </p:cNvSpPr>
          <p:nvPr>
            <p:ph idx="1"/>
          </p:nvPr>
        </p:nvSpPr>
        <p:spPr>
          <a:xfrm>
            <a:off x="457200" y="2060848"/>
            <a:ext cx="8229600" cy="4065315"/>
          </a:xfrm>
        </p:spPr>
        <p:txBody>
          <a:bodyPr/>
          <a:lstStyle/>
          <a:p>
            <a:r>
              <a:rPr lang="es-ES" dirty="0" smtClean="0"/>
              <a:t>Todos a veces, sentimos miedo. Hay de diferentes tipos ¿Qué sensación es la que sientes? ¿</a:t>
            </a:r>
            <a:r>
              <a:rPr lang="es-ES" dirty="0" smtClean="0">
                <a:solidFill>
                  <a:schemeClr val="accent6">
                    <a:lumMod val="50000"/>
                  </a:schemeClr>
                </a:solidFill>
              </a:rPr>
              <a:t>Agobio, estrés, pánico, terror, inquietud, tensión, remordimiento, culpa, inseguridad, vergüenza, confusión, asco, incomodidad, obsesión…</a:t>
            </a:r>
            <a:r>
              <a:rPr lang="es-ES" dirty="0" smtClean="0"/>
              <a:t>?</a:t>
            </a:r>
            <a:endParaRPr lang="es-E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1759676765536.jpg"/>
          <p:cNvPicPr>
            <a:picLocks noGrp="1" noChangeAspect="1" noChangeArrowheads="1"/>
          </p:cNvPicPr>
          <p:nvPr>
            <p:ph sz="half" idx="1"/>
          </p:nvPr>
        </p:nvPicPr>
        <p:blipFill>
          <a:blip r:embed="rId2" cstate="print"/>
          <a:srcRect/>
          <a:stretch>
            <a:fillRect/>
          </a:stretch>
        </p:blipFill>
        <p:spPr bwMode="auto">
          <a:xfrm>
            <a:off x="457200" y="1484784"/>
            <a:ext cx="4618856" cy="4390911"/>
          </a:xfrm>
          <a:prstGeom prst="rect">
            <a:avLst/>
          </a:prstGeom>
          <a:noFill/>
        </p:spPr>
      </p:pic>
      <p:sp>
        <p:nvSpPr>
          <p:cNvPr id="6" name="5 Marcador de contenido"/>
          <p:cNvSpPr>
            <a:spLocks noGrp="1"/>
          </p:cNvSpPr>
          <p:nvPr>
            <p:ph sz="half" idx="2"/>
          </p:nvPr>
        </p:nvSpPr>
        <p:spPr>
          <a:xfrm>
            <a:off x="5148064" y="1628800"/>
            <a:ext cx="3538736" cy="4497363"/>
          </a:xfrm>
        </p:spPr>
        <p:txBody>
          <a:bodyPr/>
          <a:lstStyle/>
          <a:p>
            <a:pPr>
              <a:buNone/>
            </a:pPr>
            <a:r>
              <a:rPr lang="es-ES" dirty="0" smtClean="0"/>
              <a:t>  </a:t>
            </a:r>
          </a:p>
          <a:p>
            <a:pPr>
              <a:buNone/>
            </a:pPr>
            <a:endParaRPr lang="es-ES" dirty="0" smtClean="0"/>
          </a:p>
          <a:p>
            <a:pPr>
              <a:buNone/>
            </a:pPr>
            <a:r>
              <a:rPr lang="es-ES" dirty="0" smtClean="0"/>
              <a:t>    ¿Qué crees que ha pasado en esta escena?</a:t>
            </a:r>
            <a:endParaRPr lang="es-E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p:txBody>
          <a:bodyPr/>
          <a:lstStyle/>
          <a:p>
            <a:pPr>
              <a:buNone/>
            </a:pPr>
            <a:r>
              <a:rPr lang="es-ES" dirty="0" smtClean="0"/>
              <a:t>    </a:t>
            </a:r>
          </a:p>
          <a:p>
            <a:pPr>
              <a:buNone/>
            </a:pPr>
            <a:endParaRPr lang="es-ES" dirty="0" smtClean="0"/>
          </a:p>
          <a:p>
            <a:pPr>
              <a:buNone/>
            </a:pPr>
            <a:r>
              <a:rPr lang="es-ES" dirty="0" smtClean="0"/>
              <a:t>    Explica en tu cuaderno cómo crees que puedes resolverlo.</a:t>
            </a:r>
            <a:endParaRPr lang="es-E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692696"/>
            <a:ext cx="4038600" cy="5433467"/>
          </a:xfrm>
        </p:spPr>
        <p:txBody>
          <a:bodyPr>
            <a:normAutofit fontScale="77500" lnSpcReduction="20000"/>
          </a:bodyPr>
          <a:lstStyle/>
          <a:p>
            <a:r>
              <a:rPr lang="es-ES" dirty="0" smtClean="0"/>
              <a:t>¿Qué prefieres, enfrentarte al monstruo grande o al pequeñín</a:t>
            </a:r>
            <a:r>
              <a:rPr lang="es-ES" sz="2800" dirty="0" smtClean="0"/>
              <a:t>?</a:t>
            </a:r>
          </a:p>
          <a:p>
            <a:r>
              <a:rPr lang="es-ES" dirty="0" smtClean="0"/>
              <a:t>Encierra al monstruo grande en una jaula y atrapa al pequeño con un cazamariposas y ponles nombre. </a:t>
            </a:r>
          </a:p>
          <a:p>
            <a:r>
              <a:rPr lang="es-ES" sz="2800" dirty="0" smtClean="0"/>
              <a:t>Si hay algo que te asuste mucho, dibuja al pequeño monstruo en un folio, recórtalo y mételo en tu bolsillo. Eso hará qu</a:t>
            </a:r>
            <a:r>
              <a:rPr lang="es-ES" dirty="0" smtClean="0"/>
              <a:t>e </a:t>
            </a:r>
            <a:r>
              <a:rPr lang="es-ES" sz="2800" dirty="0" smtClean="0"/>
              <a:t>recuerdes algo muy importante: </a:t>
            </a:r>
            <a:r>
              <a:rPr lang="es-ES" dirty="0" smtClean="0"/>
              <a:t>sí</a:t>
            </a:r>
            <a:r>
              <a:rPr lang="es-ES" sz="2800" dirty="0" smtClean="0"/>
              <a:t> tu ves a los miedos primero, ya están atrapados, no pueden atraparte a ti.</a:t>
            </a:r>
          </a:p>
          <a:p>
            <a:endParaRPr lang="es-ES" dirty="0" smtClean="0"/>
          </a:p>
          <a:p>
            <a:endParaRPr lang="es-ES" sz="2800" dirty="0" smtClean="0"/>
          </a:p>
          <a:p>
            <a:endParaRPr lang="es-ES" dirty="0" smtClean="0"/>
          </a:p>
          <a:p>
            <a:endParaRPr lang="es-ES" sz="2800" dirty="0" smtClean="0"/>
          </a:p>
          <a:p>
            <a:endParaRPr lang="es-ES" sz="2800" dirty="0" smtClean="0"/>
          </a:p>
          <a:p>
            <a:endParaRPr lang="es-ES" dirty="0"/>
          </a:p>
        </p:txBody>
      </p:sp>
      <p:pic>
        <p:nvPicPr>
          <p:cNvPr id="2051" name="Picture 3" descr="C:\Users\admin\Desktop\1759677570068.jpg"/>
          <p:cNvPicPr>
            <a:picLocks noGrp="1" noChangeAspect="1" noChangeArrowheads="1"/>
          </p:cNvPicPr>
          <p:nvPr>
            <p:ph sz="half" idx="2"/>
          </p:nvPr>
        </p:nvPicPr>
        <p:blipFill>
          <a:blip r:embed="rId2" cstate="print"/>
          <a:srcRect/>
          <a:stretch>
            <a:fillRect/>
          </a:stretch>
        </p:blipFill>
        <p:spPr bwMode="auto">
          <a:xfrm>
            <a:off x="4648200" y="1286502"/>
            <a:ext cx="4038600" cy="417387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6000" dirty="0" smtClean="0"/>
              <a:t>¿Preparados? </a:t>
            </a:r>
            <a:endParaRPr lang="es-ES" dirty="0"/>
          </a:p>
        </p:txBody>
      </p:sp>
      <p:sp>
        <p:nvSpPr>
          <p:cNvPr id="3" name="2 Marcador de contenido"/>
          <p:cNvSpPr>
            <a:spLocks noGrp="1"/>
          </p:cNvSpPr>
          <p:nvPr>
            <p:ph idx="1"/>
          </p:nvPr>
        </p:nvSpPr>
        <p:spPr/>
        <p:txBody>
          <a:bodyPr>
            <a:normAutofit fontScale="92500"/>
          </a:bodyPr>
          <a:lstStyle/>
          <a:p>
            <a:r>
              <a:rPr lang="es-ES" dirty="0" smtClean="0"/>
              <a:t>Pasaremos por el árbol de la alegría.</a:t>
            </a:r>
          </a:p>
          <a:p>
            <a:r>
              <a:rPr lang="es-ES" dirty="0" smtClean="0"/>
              <a:t>Después iremos al monte de la tristeza.</a:t>
            </a:r>
          </a:p>
          <a:p>
            <a:r>
              <a:rPr lang="es-ES" dirty="0" smtClean="0"/>
              <a:t>A continuación nos adentraremos  en la cueva del miedo.</a:t>
            </a:r>
          </a:p>
          <a:p>
            <a:r>
              <a:rPr lang="es-ES" dirty="0" smtClean="0"/>
              <a:t>Más tarde nos encontraremos en el volcán de la rabia. </a:t>
            </a:r>
          </a:p>
          <a:p>
            <a:r>
              <a:rPr lang="es-ES" dirty="0" smtClean="0"/>
              <a:t>Y por último, nos balaremos en el río de la calma.</a:t>
            </a:r>
          </a:p>
          <a:p>
            <a:r>
              <a:rPr lang="es-ES" dirty="0" smtClean="0"/>
              <a:t>VAMOOOOS</a:t>
            </a:r>
            <a:endParaRPr lang="es-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457200" y="548680"/>
            <a:ext cx="8229600" cy="5577483"/>
          </a:xfrm>
        </p:spPr>
        <p:txBody>
          <a:bodyPr/>
          <a:lstStyle/>
          <a:p>
            <a:r>
              <a:rPr lang="es-ES" dirty="0" smtClean="0"/>
              <a:t>Cuando te sientes agobiado, nervioso o sientes miedo, es como si tu cuerpo se encogiera. Estás rígido y tenso como un robot. Tu cuerpo te avisa de que lo está pasando mal con dolores de cabeza, vientre, espalda, temblores…</a:t>
            </a:r>
          </a:p>
          <a:p>
            <a:r>
              <a:rPr lang="es-ES" dirty="0" smtClean="0"/>
              <a:t>Escribe o dibuja cosas que te dan miedo o te agobian mucho (animales, exámenes, hablar en público, viajar en avión, dormir fuera de casa. Hacer algo nuevo, perder algo importante, no hacerlo bien, perderte…)</a:t>
            </a:r>
            <a:endParaRPr lang="es-E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556792"/>
            <a:ext cx="8229600" cy="4569371"/>
          </a:xfrm>
        </p:spPr>
        <p:txBody>
          <a:bodyPr/>
          <a:lstStyle/>
          <a:p>
            <a:r>
              <a:rPr lang="es-ES" dirty="0" smtClean="0"/>
              <a:t>¿Desde  cuando lo sientes?¿Por qué crees que te dan miedo estas cosas?¿Alguien que conozcas tiene también alguno de estos miedos?¿Crees que con el tiempo, dejarás de sentirlos?¿Cómo crees que podrías librarte de ellos?¿Crees que todos tenemos los mismos miedos?</a:t>
            </a:r>
            <a:endParaRPr lang="es-E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700808"/>
            <a:ext cx="8229600" cy="4425355"/>
          </a:xfrm>
        </p:spPr>
        <p:txBody>
          <a:bodyPr/>
          <a:lstStyle/>
          <a:p>
            <a:r>
              <a:rPr lang="es-ES" dirty="0" smtClean="0"/>
              <a:t>La vergüenza es una emoción muy incómoda porque quieres esconderte, pero tu cuerpo grita muy alto ¡¡¡estoy aquí y tengo vergüenza!!!</a:t>
            </a:r>
          </a:p>
          <a:p>
            <a:endParaRPr lang="es-E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64704"/>
            <a:ext cx="8229600" cy="5361459"/>
          </a:xfrm>
        </p:spPr>
        <p:txBody>
          <a:bodyPr/>
          <a:lstStyle/>
          <a:p>
            <a:r>
              <a:rPr lang="es-ES" dirty="0" smtClean="0"/>
              <a:t>Escribe que cosas te hacen sentir vergüenza, y recuerda: ¡No eres vergonzoso-a! A veces tienes vergüenza, que no es lo mismo.</a:t>
            </a:r>
          </a:p>
          <a:p>
            <a:r>
              <a:rPr lang="es-ES" dirty="0" smtClean="0"/>
              <a:t>Es una emoción que te indica que tienes que cuidar más de ti, creer en ti y olvidarte de lo que puedan pensar los demás.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half" idx="1"/>
          </p:nvPr>
        </p:nvSpPr>
        <p:spPr>
          <a:xfrm>
            <a:off x="457200" y="764704"/>
            <a:ext cx="4038600" cy="5361459"/>
          </a:xfrm>
        </p:spPr>
        <p:txBody>
          <a:bodyPr/>
          <a:lstStyle/>
          <a:p>
            <a:r>
              <a:rPr lang="es-ES" i="1" dirty="0" smtClean="0"/>
              <a:t>Las emociones son como las olas del mar, vienen y van, tanto las que te hacen sentir bien como mal.</a:t>
            </a:r>
          </a:p>
          <a:p>
            <a:r>
              <a:rPr lang="es-ES" i="1" dirty="0" smtClean="0"/>
              <a:t>Algunas son pequeñas, te hacen dar algunos saltitos, otras son grandes y re revuelcan por el agua.</a:t>
            </a:r>
          </a:p>
          <a:p>
            <a:endParaRPr lang="es-ES" dirty="0"/>
          </a:p>
        </p:txBody>
      </p:sp>
      <p:pic>
        <p:nvPicPr>
          <p:cNvPr id="3074" name="Picture 2" descr="C:\Users\admin\Desktop\w4mkv28u.png"/>
          <p:cNvPicPr>
            <a:picLocks noGrp="1" noChangeAspect="1" noChangeArrowheads="1"/>
          </p:cNvPicPr>
          <p:nvPr>
            <p:ph sz="half" idx="2"/>
          </p:nvPr>
        </p:nvPicPr>
        <p:blipFill>
          <a:blip r:embed="rId2" cstate="print"/>
          <a:srcRect/>
          <a:stretch>
            <a:fillRect/>
          </a:stretch>
        </p:blipFill>
        <p:spPr bwMode="auto">
          <a:xfrm>
            <a:off x="4932040" y="980728"/>
            <a:ext cx="3693550" cy="452596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truco</a:t>
            </a:r>
            <a:endParaRPr lang="es-ES" dirty="0"/>
          </a:p>
        </p:txBody>
      </p:sp>
      <p:sp>
        <p:nvSpPr>
          <p:cNvPr id="5" name="4 Marcador de contenido"/>
          <p:cNvSpPr>
            <a:spLocks noGrp="1"/>
          </p:cNvSpPr>
          <p:nvPr>
            <p:ph sz="half" idx="1"/>
          </p:nvPr>
        </p:nvSpPr>
        <p:spPr/>
        <p:txBody>
          <a:bodyPr>
            <a:normAutofit fontScale="70000" lnSpcReduction="20000"/>
          </a:bodyPr>
          <a:lstStyle/>
          <a:p>
            <a:r>
              <a:rPr lang="es-ES" dirty="0" smtClean="0"/>
              <a:t>Cuando sientas vergüenza, conviértete en narrador de tu propia historia. Empieza a explicar  (en tu mente) lo que te sucede “siento como el corazón late deprisa, tengo sensación de calor, noto sudores, la cabeza pesada, mi cuerpo tenso, me siento agobiado.”</a:t>
            </a:r>
          </a:p>
          <a:p>
            <a:r>
              <a:rPr lang="es-ES" dirty="0" smtClean="0"/>
              <a:t>Verás, como poco a poco, tu cerebro entiende que no hay peligro, ni nada que temer y tu cuerpo se relajará. Busca una palabra o un símbolo que te recuerde este poder que tienes para calmarte usando tu mente y tu respiración.</a:t>
            </a:r>
            <a:endParaRPr lang="es-ES" dirty="0"/>
          </a:p>
        </p:txBody>
      </p:sp>
      <p:pic>
        <p:nvPicPr>
          <p:cNvPr id="4099" name="Picture 3" descr="C:\Users\admin\Desktop\z0wfyidj.png"/>
          <p:cNvPicPr>
            <a:picLocks noGrp="1" noChangeAspect="1" noChangeArrowheads="1"/>
          </p:cNvPicPr>
          <p:nvPr>
            <p:ph sz="half" idx="2"/>
          </p:nvPr>
        </p:nvPicPr>
        <p:blipFill>
          <a:blip r:embed="rId2" cstate="print"/>
          <a:stretch>
            <a:fillRect/>
          </a:stretch>
        </p:blipFill>
        <p:spPr bwMode="auto">
          <a:xfrm>
            <a:off x="4648200" y="1843881"/>
            <a:ext cx="4038600" cy="40386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w5v030pg.png"/>
          <p:cNvPicPr>
            <a:picLocks noGrp="1" noChangeAspect="1" noChangeArrowheads="1"/>
          </p:cNvPicPr>
          <p:nvPr>
            <p:ph sz="half" idx="1"/>
          </p:nvPr>
        </p:nvPicPr>
        <p:blipFill>
          <a:blip r:embed="rId2" cstate="print"/>
          <a:srcRect/>
          <a:stretch>
            <a:fillRect/>
          </a:stretch>
        </p:blipFill>
        <p:spPr bwMode="auto">
          <a:xfrm>
            <a:off x="395536" y="1988840"/>
            <a:ext cx="4038600" cy="2690250"/>
          </a:xfrm>
          <a:prstGeom prst="rect">
            <a:avLst/>
          </a:prstGeom>
          <a:noFill/>
        </p:spPr>
      </p:pic>
      <p:sp>
        <p:nvSpPr>
          <p:cNvPr id="4" name="3 Marcador de contenido"/>
          <p:cNvSpPr>
            <a:spLocks noGrp="1"/>
          </p:cNvSpPr>
          <p:nvPr>
            <p:ph sz="half" idx="2"/>
          </p:nvPr>
        </p:nvSpPr>
        <p:spPr>
          <a:xfrm>
            <a:off x="4648200" y="332656"/>
            <a:ext cx="4038600" cy="5793507"/>
          </a:xfrm>
        </p:spPr>
        <p:txBody>
          <a:bodyPr>
            <a:normAutofit fontScale="85000" lnSpcReduction="20000"/>
          </a:bodyPr>
          <a:lstStyle/>
          <a:p>
            <a:r>
              <a:rPr lang="es-ES" dirty="0" smtClean="0"/>
              <a:t>Parece magia , pero no lo es. Al nombrar lo que te pasa, tu cuerpo entiende que no hay ningún peligro, es una forma de engañarlo para que los nervios pisen el freno.</a:t>
            </a:r>
          </a:p>
          <a:p>
            <a:r>
              <a:rPr lang="es-ES" dirty="0" smtClean="0"/>
              <a:t>Si tu cuerpo fuera un coche ¿Cómo sería? ¿Iría a toda velocidad o más tranquilo?¿Sería sencillo o lujoso?¿Un todoterreno para ir de aventuras por la montaña o un coche elegante para recorrer ciudades? Dibújalo y recuerda que tu cerebro es más potente que un </a:t>
            </a:r>
            <a:r>
              <a:rPr lang="es-ES" dirty="0" err="1" smtClean="0"/>
              <a:t>supercoche</a:t>
            </a:r>
            <a:r>
              <a:rPr lang="es-ES" dirty="0" smtClean="0"/>
              <a:t>.</a:t>
            </a:r>
          </a:p>
          <a:p>
            <a:endParaRPr lang="es-E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395536" y="260648"/>
            <a:ext cx="8352928" cy="1368152"/>
          </a:xfrm>
        </p:spPr>
        <p:txBody>
          <a:bodyPr>
            <a:normAutofit/>
          </a:bodyPr>
          <a:lstStyle/>
          <a:p>
            <a:r>
              <a:rPr lang="es-ES" sz="3200" dirty="0" smtClean="0"/>
              <a:t>¿ Qué crees que te puede funcionar mejor para calmarte, cuando sientes agobio o vergüenza?</a:t>
            </a:r>
            <a:endParaRPr lang="es-ES" sz="3200" dirty="0"/>
          </a:p>
        </p:txBody>
      </p:sp>
      <p:sp>
        <p:nvSpPr>
          <p:cNvPr id="6" name="5 Marcador de contenido"/>
          <p:cNvSpPr>
            <a:spLocks noGrp="1"/>
          </p:cNvSpPr>
          <p:nvPr>
            <p:ph idx="1"/>
          </p:nvPr>
        </p:nvSpPr>
        <p:spPr>
          <a:xfrm>
            <a:off x="251520" y="2204864"/>
            <a:ext cx="8229600" cy="3877891"/>
          </a:xfrm>
        </p:spPr>
        <p:txBody>
          <a:bodyPr/>
          <a:lstStyle/>
          <a:p>
            <a:pPr>
              <a:buNone/>
            </a:pPr>
            <a:r>
              <a:rPr lang="es-ES" dirty="0" smtClean="0"/>
              <a:t>a. Cantar, saltar y sacudirte.</a:t>
            </a:r>
          </a:p>
          <a:p>
            <a:pPr>
              <a:buNone/>
            </a:pPr>
            <a:r>
              <a:rPr lang="es-ES" dirty="0" smtClean="0"/>
              <a:t>b. Respirar despacio y profundamente.</a:t>
            </a:r>
          </a:p>
          <a:p>
            <a:pPr>
              <a:buNone/>
            </a:pPr>
            <a:r>
              <a:rPr lang="es-ES" dirty="0" smtClean="0"/>
              <a:t>c. Escribir en un papel como te sientes.</a:t>
            </a:r>
          </a:p>
          <a:p>
            <a:pPr>
              <a:buNone/>
            </a:pPr>
            <a:r>
              <a:rPr lang="es-ES" dirty="0" smtClean="0"/>
              <a:t>d. Expresarlo con humor y naturalidad “estoy un poco agobiado la verdad.”</a:t>
            </a:r>
          </a:p>
          <a:p>
            <a:pPr>
              <a:buNone/>
            </a:pPr>
            <a:endParaRPr lang="es-E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IRA</a:t>
            </a:r>
            <a:endParaRPr lang="es-ES" b="1" dirty="0"/>
          </a:p>
        </p:txBody>
      </p:sp>
      <p:sp>
        <p:nvSpPr>
          <p:cNvPr id="3" name="2 Marcador de contenido"/>
          <p:cNvSpPr>
            <a:spLocks noGrp="1"/>
          </p:cNvSpPr>
          <p:nvPr>
            <p:ph sz="half" idx="1"/>
          </p:nvPr>
        </p:nvSpPr>
        <p:spPr/>
        <p:txBody>
          <a:bodyPr>
            <a:normAutofit fontScale="85000" lnSpcReduction="10000"/>
          </a:bodyPr>
          <a:lstStyle/>
          <a:p>
            <a:r>
              <a:rPr lang="es-ES" dirty="0" smtClean="0"/>
              <a:t>A veces sentimos ira. Es normal enfadarse ¡No eres una piedra! ¿Qué forma tiene la rabia que sientes? ¿Es </a:t>
            </a:r>
            <a:r>
              <a:rPr lang="es-ES" dirty="0" smtClean="0">
                <a:solidFill>
                  <a:srgbClr val="FF0000"/>
                </a:solidFill>
              </a:rPr>
              <a:t>envidia, frustración, impotencia, desacuerdo, irritación, mal humor, odio, enfado</a:t>
            </a:r>
            <a:r>
              <a:rPr lang="es-ES" dirty="0" smtClean="0"/>
              <a:t>…? Cando alguien se interpone en nuestros deseos, sentimos rechazo y nuestro enfado nos hace atacar.</a:t>
            </a:r>
          </a:p>
          <a:p>
            <a:r>
              <a:rPr lang="es-ES" dirty="0" smtClean="0"/>
              <a:t>Este-a soy yo enfadado-a…</a:t>
            </a:r>
            <a:endParaRPr lang="es-ES" dirty="0"/>
          </a:p>
        </p:txBody>
      </p:sp>
      <p:pic>
        <p:nvPicPr>
          <p:cNvPr id="6146" name="Picture 2" descr="C:\Users\admin\Desktop\0xh3k9he.png"/>
          <p:cNvPicPr>
            <a:picLocks noGrp="1" noChangeAspect="1" noChangeArrowheads="1"/>
          </p:cNvPicPr>
          <p:nvPr>
            <p:ph sz="half" idx="2"/>
          </p:nvPr>
        </p:nvPicPr>
        <p:blipFill>
          <a:blip r:embed="rId2" cstate="print"/>
          <a:stretch>
            <a:fillRect/>
          </a:stretch>
        </p:blipFill>
        <p:spPr bwMode="auto">
          <a:xfrm>
            <a:off x="4648200" y="2057010"/>
            <a:ext cx="4038600" cy="3612343"/>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aucuh84r.png"/>
          <p:cNvPicPr>
            <a:picLocks noGrp="1" noChangeAspect="1" noChangeArrowheads="1"/>
          </p:cNvPicPr>
          <p:nvPr>
            <p:ph sz="half" idx="1"/>
          </p:nvPr>
        </p:nvPicPr>
        <p:blipFill>
          <a:blip r:embed="rId2" cstate="print"/>
          <a:srcRect/>
          <a:stretch>
            <a:fillRect/>
          </a:stretch>
        </p:blipFill>
        <p:spPr bwMode="auto">
          <a:xfrm>
            <a:off x="467544" y="1268760"/>
            <a:ext cx="4038600" cy="4038600"/>
          </a:xfrm>
          <a:prstGeom prst="rect">
            <a:avLst/>
          </a:prstGeom>
          <a:noFill/>
        </p:spPr>
      </p:pic>
      <p:sp>
        <p:nvSpPr>
          <p:cNvPr id="4" name="3 Marcador de contenido"/>
          <p:cNvSpPr>
            <a:spLocks noGrp="1"/>
          </p:cNvSpPr>
          <p:nvPr>
            <p:ph sz="half" idx="2"/>
          </p:nvPr>
        </p:nvSpPr>
        <p:spPr>
          <a:xfrm>
            <a:off x="4648200" y="1196752"/>
            <a:ext cx="4038600" cy="4929411"/>
          </a:xfrm>
        </p:spPr>
        <p:txBody>
          <a:bodyPr>
            <a:normAutofit/>
          </a:bodyPr>
          <a:lstStyle/>
          <a:p>
            <a:r>
              <a:rPr lang="es-ES" dirty="0" smtClean="0"/>
              <a:t>La rabia , a veces nos hace estallar al momento.</a:t>
            </a:r>
          </a:p>
          <a:p>
            <a:r>
              <a:rPr lang="es-ES" dirty="0" smtClean="0"/>
              <a:t>¿Qué crees que puedes hacer para no explotar cuando tienes ira?</a:t>
            </a:r>
          </a:p>
          <a:p>
            <a:endParaRPr lang="es-ES" dirty="0" smtClean="0"/>
          </a:p>
          <a:p>
            <a:endParaRPr lang="es-ES" dirty="0" smtClean="0"/>
          </a:p>
          <a:p>
            <a:endParaRPr lang="es-ES" dirty="0" smtClean="0"/>
          </a:p>
          <a:p>
            <a:endParaRPr lang="es-ES" dirty="0" smtClean="0"/>
          </a:p>
          <a:p>
            <a:endParaRPr lang="es-ES"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ALEGRÍA</a:t>
            </a:r>
            <a:endParaRPr lang="es-ES" b="1" dirty="0"/>
          </a:p>
        </p:txBody>
      </p:sp>
      <p:pic>
        <p:nvPicPr>
          <p:cNvPr id="1028" name="Picture 4" descr="C:\Users\admin\Desktop\q1508mud.png"/>
          <p:cNvPicPr>
            <a:picLocks noGrp="1" noChangeAspect="1" noChangeArrowheads="1"/>
          </p:cNvPicPr>
          <p:nvPr>
            <p:ph sz="half" idx="1"/>
          </p:nvPr>
        </p:nvPicPr>
        <p:blipFill>
          <a:blip r:embed="rId2" cstate="print"/>
          <a:stretch>
            <a:fillRect/>
          </a:stretch>
        </p:blipFill>
        <p:spPr bwMode="auto">
          <a:xfrm>
            <a:off x="457200" y="1631979"/>
            <a:ext cx="4038600" cy="4462404"/>
          </a:xfrm>
          <a:prstGeom prst="rect">
            <a:avLst/>
          </a:prstGeom>
          <a:noFill/>
        </p:spPr>
      </p:pic>
      <p:sp>
        <p:nvSpPr>
          <p:cNvPr id="5" name="4 Marcador de contenido"/>
          <p:cNvSpPr>
            <a:spLocks noGrp="1"/>
          </p:cNvSpPr>
          <p:nvPr>
            <p:ph sz="half" idx="2"/>
          </p:nvPr>
        </p:nvSpPr>
        <p:spPr/>
        <p:txBody>
          <a:bodyPr/>
          <a:lstStyle/>
          <a:p>
            <a:pPr>
              <a:buNone/>
            </a:pPr>
            <a:endParaRPr lang="es-ES" dirty="0"/>
          </a:p>
          <a:p>
            <a:pPr>
              <a:buNone/>
            </a:pPr>
            <a:r>
              <a:rPr lang="es-ES" dirty="0" smtClean="0"/>
              <a:t>    Este es el árbol de la alegría. Escribe en sus hojas, cosas que te hacen sentir feliz y en las raíces aquello que es más importante en tu vida.</a:t>
            </a:r>
            <a:endParaRPr lang="es-E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467544" y="260648"/>
            <a:ext cx="8229600" cy="4525963"/>
          </a:xfrm>
        </p:spPr>
        <p:txBody>
          <a:bodyPr/>
          <a:lstStyle/>
          <a:p>
            <a:r>
              <a:rPr lang="es-ES" dirty="0" smtClean="0"/>
              <a:t>La rabia no es mala, te ayuda a defenderte. Es una emoción que te protege, pero hay que aprender a expresarla para que no te haga daño, ni dañe a los demás.</a:t>
            </a:r>
          </a:p>
          <a:p>
            <a:r>
              <a:rPr lang="es-ES" dirty="0" smtClean="0"/>
              <a:t>Cuando la rabia sale disparada, después sentimos </a:t>
            </a:r>
            <a:r>
              <a:rPr lang="es-ES" b="1" dirty="0" smtClean="0"/>
              <a:t>culpa</a:t>
            </a:r>
            <a:r>
              <a:rPr lang="es-ES" dirty="0" smtClean="0"/>
              <a:t>. Esa emoción (si está bien liberada), te avisa: </a:t>
            </a:r>
            <a:r>
              <a:rPr lang="es-ES" i="1" dirty="0" smtClean="0"/>
              <a:t>por ahí no vas bien, mejor busca otra manera…</a:t>
            </a:r>
          </a:p>
          <a:p>
            <a:endParaRPr lang="es-ES" dirty="0"/>
          </a:p>
        </p:txBody>
      </p:sp>
      <p:pic>
        <p:nvPicPr>
          <p:cNvPr id="8195" name="Picture 3" descr="C:\Users\admin\Desktop\g7o8jswq.png"/>
          <p:cNvPicPr>
            <a:picLocks noChangeAspect="1" noChangeArrowheads="1"/>
          </p:cNvPicPr>
          <p:nvPr/>
        </p:nvPicPr>
        <p:blipFill>
          <a:blip r:embed="rId2" cstate="print"/>
          <a:srcRect/>
          <a:stretch>
            <a:fillRect/>
          </a:stretch>
        </p:blipFill>
        <p:spPr bwMode="auto">
          <a:xfrm>
            <a:off x="4860032" y="4149080"/>
            <a:ext cx="3923286" cy="230756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fontScale="90000"/>
          </a:bodyPr>
          <a:lstStyle/>
          <a:p>
            <a:r>
              <a:rPr lang="es-ES" dirty="0" smtClean="0"/>
              <a:t>Escribe cosas que te hacen sentir rabia</a:t>
            </a:r>
            <a:endParaRPr lang="es-ES" dirty="0"/>
          </a:p>
        </p:txBody>
      </p:sp>
      <p:sp>
        <p:nvSpPr>
          <p:cNvPr id="8" name="7 Marcador de contenido"/>
          <p:cNvSpPr>
            <a:spLocks noGrp="1"/>
          </p:cNvSpPr>
          <p:nvPr>
            <p:ph sz="half" idx="1"/>
          </p:nvPr>
        </p:nvSpPr>
        <p:spPr/>
        <p:txBody>
          <a:bodyPr>
            <a:normAutofit fontScale="70000" lnSpcReduction="20000"/>
          </a:bodyPr>
          <a:lstStyle/>
          <a:p>
            <a:r>
              <a:rPr lang="es-ES" dirty="0" smtClean="0"/>
              <a:t>1</a:t>
            </a:r>
          </a:p>
          <a:p>
            <a:r>
              <a:rPr lang="es-ES" dirty="0" smtClean="0"/>
              <a:t>2</a:t>
            </a:r>
          </a:p>
          <a:p>
            <a:r>
              <a:rPr lang="es-ES" dirty="0" smtClean="0"/>
              <a:t>3</a:t>
            </a:r>
          </a:p>
          <a:p>
            <a:r>
              <a:rPr lang="es-ES" dirty="0" smtClean="0"/>
              <a:t>4</a:t>
            </a:r>
          </a:p>
          <a:p>
            <a:r>
              <a:rPr lang="es-ES" dirty="0" smtClean="0"/>
              <a:t>5</a:t>
            </a:r>
          </a:p>
          <a:p>
            <a:r>
              <a:rPr lang="es-ES" dirty="0" smtClean="0"/>
              <a:t>6</a:t>
            </a:r>
          </a:p>
          <a:p>
            <a:r>
              <a:rPr lang="es-ES" dirty="0" smtClean="0"/>
              <a:t>7</a:t>
            </a:r>
          </a:p>
          <a:p>
            <a:r>
              <a:rPr lang="es-ES" dirty="0" smtClean="0"/>
              <a:t>8</a:t>
            </a:r>
          </a:p>
          <a:p>
            <a:r>
              <a:rPr lang="es-ES" dirty="0" smtClean="0"/>
              <a:t>9</a:t>
            </a:r>
          </a:p>
          <a:p>
            <a:r>
              <a:rPr lang="es-ES" dirty="0" smtClean="0"/>
              <a:t>10</a:t>
            </a:r>
          </a:p>
          <a:p>
            <a:r>
              <a:rPr lang="es-ES" dirty="0" smtClean="0"/>
              <a:t>11</a:t>
            </a:r>
          </a:p>
          <a:p>
            <a:r>
              <a:rPr lang="es-ES" dirty="0" smtClean="0"/>
              <a:t>12</a:t>
            </a:r>
          </a:p>
          <a:p>
            <a:r>
              <a:rPr lang="es-ES" dirty="0" smtClean="0"/>
              <a:t>13</a:t>
            </a:r>
          </a:p>
          <a:p>
            <a:r>
              <a:rPr lang="es-ES" dirty="0" smtClean="0"/>
              <a:t>14</a:t>
            </a:r>
            <a:endParaRPr lang="es-ES" dirty="0"/>
          </a:p>
        </p:txBody>
      </p:sp>
      <p:sp>
        <p:nvSpPr>
          <p:cNvPr id="9" name="8 Marcador de contenido"/>
          <p:cNvSpPr>
            <a:spLocks noGrp="1"/>
          </p:cNvSpPr>
          <p:nvPr>
            <p:ph sz="half" idx="2"/>
          </p:nvPr>
        </p:nvSpPr>
        <p:spPr>
          <a:xfrm>
            <a:off x="4648200" y="1412776"/>
            <a:ext cx="4038600" cy="4713387"/>
          </a:xfrm>
        </p:spPr>
        <p:txBody>
          <a:bodyPr>
            <a:noAutofit/>
          </a:bodyPr>
          <a:lstStyle/>
          <a:p>
            <a:r>
              <a:rPr lang="es-ES" sz="2400" dirty="0" smtClean="0"/>
              <a:t>¿Por qué crees que sucede? Tal vez te pasa cuando sucede algo injusto, cuando no te sale algo, o no consigues lo que quieres. Puede que te ocurra cuando alguien te trata mal, o ante una situación que no puedes soportar. Todos somos diferentes; a cada persona le provocan rabia cosas distintas.</a:t>
            </a:r>
            <a:endParaRPr lang="es-E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sz="2400" smtClean="0"/>
              <a:t>Pinta en un huevo como este algo que te haga sentir muy agobiado. ¿Sabes que dibujar es genial para soltar emociones?</a:t>
            </a:r>
            <a:endParaRPr lang="es-ES" sz="2400" dirty="0"/>
          </a:p>
        </p:txBody>
      </p:sp>
      <p:pic>
        <p:nvPicPr>
          <p:cNvPr id="9218" name="Picture 2" descr="C:\Users\admin\Desktop\abotx8wr.png"/>
          <p:cNvPicPr>
            <a:picLocks noGrp="1" noChangeAspect="1" noChangeArrowheads="1"/>
          </p:cNvPicPr>
          <p:nvPr>
            <p:ph idx="1"/>
          </p:nvPr>
        </p:nvPicPr>
        <p:blipFill>
          <a:blip r:embed="rId2" cstate="print"/>
          <a:srcRect/>
          <a:stretch>
            <a:fillRect/>
          </a:stretch>
        </p:blipFill>
        <p:spPr bwMode="auto">
          <a:xfrm>
            <a:off x="611560" y="1916832"/>
            <a:ext cx="3168352" cy="3949899"/>
          </a:xfrm>
          <a:prstGeom prst="rect">
            <a:avLst/>
          </a:prstGeom>
          <a:noFill/>
        </p:spPr>
      </p:pic>
      <p:pic>
        <p:nvPicPr>
          <p:cNvPr id="9219" name="Picture 3" descr="C:\Users\admin\Desktop\lx51gums.png"/>
          <p:cNvPicPr>
            <a:picLocks noChangeAspect="1" noChangeArrowheads="1"/>
          </p:cNvPicPr>
          <p:nvPr/>
        </p:nvPicPr>
        <p:blipFill>
          <a:blip r:embed="rId3" cstate="print"/>
          <a:srcRect/>
          <a:stretch>
            <a:fillRect/>
          </a:stretch>
        </p:blipFill>
        <p:spPr bwMode="auto">
          <a:xfrm>
            <a:off x="3779912" y="1556792"/>
            <a:ext cx="5364088" cy="504056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ítulo"/>
          <p:cNvSpPr>
            <a:spLocks noGrp="1"/>
          </p:cNvSpPr>
          <p:nvPr>
            <p:ph type="title"/>
          </p:nvPr>
        </p:nvSpPr>
        <p:spPr/>
        <p:txBody>
          <a:bodyPr>
            <a:normAutofit fontScale="90000"/>
          </a:bodyPr>
          <a:lstStyle/>
          <a:p>
            <a:r>
              <a:rPr lang="es-ES" sz="2400" dirty="0" smtClean="0"/>
              <a:t>Diseña tu mando ideal. Si pudieras hacer magia…¿Qué harían los botones de este mando? Conviértelo en un </a:t>
            </a:r>
            <a:r>
              <a:rPr lang="es-ES" sz="2400" dirty="0" err="1" smtClean="0"/>
              <a:t>super</a:t>
            </a:r>
            <a:r>
              <a:rPr lang="es-ES" sz="2400" dirty="0" smtClean="0"/>
              <a:t> invento para los momentos de rabia</a:t>
            </a:r>
            <a:endParaRPr lang="es-ES" sz="2400" dirty="0"/>
          </a:p>
        </p:txBody>
      </p:sp>
      <p:pic>
        <p:nvPicPr>
          <p:cNvPr id="10242" name="Picture 2" descr="C:\Users\admin\Desktop\bqumuagl.png"/>
          <p:cNvPicPr>
            <a:picLocks noGrp="1" noChangeAspect="1" noChangeArrowheads="1"/>
          </p:cNvPicPr>
          <p:nvPr>
            <p:ph sz="half" idx="1"/>
          </p:nvPr>
        </p:nvPicPr>
        <p:blipFill>
          <a:blip r:embed="rId2" cstate="print"/>
          <a:srcRect/>
          <a:stretch>
            <a:fillRect/>
          </a:stretch>
        </p:blipFill>
        <p:spPr bwMode="auto">
          <a:xfrm>
            <a:off x="1" y="1763002"/>
            <a:ext cx="3275856" cy="4363161"/>
          </a:xfrm>
          <a:prstGeom prst="rect">
            <a:avLst/>
          </a:prstGeom>
          <a:noFill/>
        </p:spPr>
      </p:pic>
      <p:sp>
        <p:nvSpPr>
          <p:cNvPr id="19" name="18 Marcador de contenido"/>
          <p:cNvSpPr>
            <a:spLocks noGrp="1"/>
          </p:cNvSpPr>
          <p:nvPr>
            <p:ph sz="half" idx="2"/>
          </p:nvPr>
        </p:nvSpPr>
        <p:spPr>
          <a:xfrm>
            <a:off x="2843808" y="1628800"/>
            <a:ext cx="5842992" cy="4497363"/>
          </a:xfrm>
        </p:spPr>
        <p:txBody>
          <a:bodyPr>
            <a:normAutofit fontScale="92500" lnSpcReduction="10000"/>
          </a:bodyPr>
          <a:lstStyle/>
          <a:p>
            <a:r>
              <a:rPr lang="es-ES" dirty="0" smtClean="0"/>
              <a:t>Escribe un momento que pasarías a cámara rápida.</a:t>
            </a:r>
          </a:p>
          <a:p>
            <a:r>
              <a:rPr lang="es-ES" dirty="0" smtClean="0"/>
              <a:t>Escribe un momento al que te hubiera gustado darte al pause.</a:t>
            </a:r>
          </a:p>
          <a:p>
            <a:r>
              <a:rPr lang="es-ES" dirty="0" smtClean="0"/>
              <a:t>Escribe un momento en el que te gustaría cambiar de canal ¡y a otra cosa!</a:t>
            </a:r>
          </a:p>
          <a:p>
            <a:r>
              <a:rPr lang="es-ES" dirty="0" smtClean="0"/>
              <a:t>Escribe un momento que te gustaría pasar a cámara lenta para que no acabara nunca o poder ver mejor lo que te ha pasado.</a:t>
            </a:r>
            <a:endParaRPr lang="es-E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s-ES" dirty="0" smtClean="0"/>
              <a:t>TRUCO. Cosas que puedes hacer cuando sientas mucha rabia:  </a:t>
            </a:r>
            <a:endParaRPr lang="es-ES" dirty="0"/>
          </a:p>
        </p:txBody>
      </p:sp>
      <p:sp>
        <p:nvSpPr>
          <p:cNvPr id="8" name="7 Marcador de contenido"/>
          <p:cNvSpPr>
            <a:spLocks noGrp="1"/>
          </p:cNvSpPr>
          <p:nvPr>
            <p:ph idx="1"/>
          </p:nvPr>
        </p:nvSpPr>
        <p:spPr>
          <a:xfrm>
            <a:off x="457200" y="1340768"/>
            <a:ext cx="8229600" cy="5184576"/>
          </a:xfrm>
        </p:spPr>
        <p:txBody>
          <a:bodyPr>
            <a:noAutofit/>
          </a:bodyPr>
          <a:lstStyle/>
          <a:p>
            <a:r>
              <a:rPr lang="es-ES" sz="2400" dirty="0" smtClean="0"/>
              <a:t>Respira: coge aire por la nariz mientras dices </a:t>
            </a:r>
            <a:r>
              <a:rPr lang="es-ES" sz="2400" i="1" dirty="0" smtClean="0"/>
              <a:t>calma. </a:t>
            </a:r>
            <a:r>
              <a:rPr lang="es-ES" sz="2400" dirty="0" smtClean="0"/>
              <a:t>Expulsa el aire por la nariz mientras dices </a:t>
            </a:r>
            <a:r>
              <a:rPr lang="es-ES" sz="2400" i="1" dirty="0" smtClean="0"/>
              <a:t>saco mi rabia. </a:t>
            </a:r>
            <a:r>
              <a:rPr lang="es-ES" sz="2400" dirty="0" smtClean="0"/>
              <a:t>Hazlo varias veces, hasta que te tranquilices</a:t>
            </a:r>
            <a:r>
              <a:rPr lang="es-ES" sz="2400" i="1" dirty="0" smtClean="0"/>
              <a:t>.</a:t>
            </a:r>
          </a:p>
          <a:p>
            <a:r>
              <a:rPr lang="es-ES" sz="2400" dirty="0" smtClean="0"/>
              <a:t>Háblate como si fueras otro-a: </a:t>
            </a:r>
            <a:r>
              <a:rPr lang="es-ES" sz="2400" i="1" dirty="0" smtClean="0"/>
              <a:t>Mari te estás poniendo muy nerviosa.</a:t>
            </a:r>
          </a:p>
          <a:p>
            <a:r>
              <a:rPr lang="es-ES" sz="2400" dirty="0" smtClean="0"/>
              <a:t>Cuando te equivoques trátate con cariño: no es malo sentir rabia, poco a poco aprenderás a no volcarla contra los demás.</a:t>
            </a:r>
          </a:p>
          <a:p>
            <a:r>
              <a:rPr lang="es-ES" sz="2400" dirty="0" smtClean="0"/>
              <a:t>Haz alguna actividad física: muévete, salta, baila, corre, encesta…En casa tenemos un juego de palas con una pelota blandita genial para soltar rabia, o jugamos con un globo. Pruébalo, ¡te encantará!</a:t>
            </a:r>
          </a:p>
          <a:p>
            <a:r>
              <a:rPr lang="es-ES" sz="2400" dirty="0" smtClean="0"/>
              <a:t>Haz alguna actividad creativa: dibuja, crea, pinta, construye…Pasa de estar preocupado a ocupado.</a:t>
            </a:r>
            <a:endParaRPr lang="es-E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Usa la técnica del SEMÁFORO para no meter la pata cuando sientas rabia.</a:t>
            </a:r>
            <a:endParaRPr lang="es-ES" dirty="0"/>
          </a:p>
        </p:txBody>
      </p:sp>
      <p:pic>
        <p:nvPicPr>
          <p:cNvPr id="11266" name="Picture 2" descr="C:\Users\admin\Desktop\crfleolq.png"/>
          <p:cNvPicPr>
            <a:picLocks noGrp="1" noChangeAspect="1" noChangeArrowheads="1"/>
          </p:cNvPicPr>
          <p:nvPr>
            <p:ph sz="half" idx="1"/>
          </p:nvPr>
        </p:nvPicPr>
        <p:blipFill>
          <a:blip r:embed="rId2" cstate="print"/>
          <a:srcRect/>
          <a:stretch>
            <a:fillRect/>
          </a:stretch>
        </p:blipFill>
        <p:spPr bwMode="auto">
          <a:xfrm>
            <a:off x="0" y="1484784"/>
            <a:ext cx="3050834" cy="4525963"/>
          </a:xfrm>
          <a:prstGeom prst="rect">
            <a:avLst/>
          </a:prstGeom>
          <a:noFill/>
        </p:spPr>
      </p:pic>
      <p:sp>
        <p:nvSpPr>
          <p:cNvPr id="5" name="4 Marcador de contenido"/>
          <p:cNvSpPr>
            <a:spLocks noGrp="1"/>
          </p:cNvSpPr>
          <p:nvPr>
            <p:ph sz="half" idx="2"/>
          </p:nvPr>
        </p:nvSpPr>
        <p:spPr>
          <a:xfrm>
            <a:off x="3347864" y="1844824"/>
            <a:ext cx="5338936" cy="4281339"/>
          </a:xfrm>
        </p:spPr>
        <p:txBody>
          <a:bodyPr/>
          <a:lstStyle/>
          <a:p>
            <a:r>
              <a:rPr lang="es-ES" dirty="0" smtClean="0">
                <a:solidFill>
                  <a:srgbClr val="FF0000"/>
                </a:solidFill>
              </a:rPr>
              <a:t>Para y respira</a:t>
            </a:r>
          </a:p>
          <a:p>
            <a:endParaRPr lang="es-ES" dirty="0" smtClean="0"/>
          </a:p>
          <a:p>
            <a:r>
              <a:rPr lang="es-ES" dirty="0" smtClean="0">
                <a:solidFill>
                  <a:srgbClr val="FFC000"/>
                </a:solidFill>
              </a:rPr>
              <a:t>Piensa que puedes hacer y pregúntate: ¿Por qué me afecta esto tanto?</a:t>
            </a:r>
          </a:p>
          <a:p>
            <a:endParaRPr lang="es-ES" dirty="0" smtClean="0"/>
          </a:p>
          <a:p>
            <a:r>
              <a:rPr lang="es-ES" dirty="0" smtClean="0">
                <a:solidFill>
                  <a:srgbClr val="00B050"/>
                </a:solidFill>
              </a:rPr>
              <a:t>Toma la mejor decisión, pensando en las consecuencias para ti y para los demás.</a:t>
            </a:r>
          </a:p>
          <a:p>
            <a:endParaRPr lang="es-E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7200" y="274638"/>
            <a:ext cx="8075240" cy="2146250"/>
          </a:xfrm>
        </p:spPr>
        <p:txBody>
          <a:bodyPr/>
          <a:lstStyle/>
          <a:p>
            <a:endParaRPr lang="es-ES" dirty="0"/>
          </a:p>
        </p:txBody>
      </p:sp>
      <p:sp>
        <p:nvSpPr>
          <p:cNvPr id="6" name="5 Marcador de contenido"/>
          <p:cNvSpPr>
            <a:spLocks noGrp="1"/>
          </p:cNvSpPr>
          <p:nvPr>
            <p:ph idx="1"/>
          </p:nvPr>
        </p:nvSpPr>
        <p:spPr>
          <a:xfrm>
            <a:off x="457200" y="2636912"/>
            <a:ext cx="8229600" cy="3489251"/>
          </a:xfrm>
        </p:spPr>
        <p:txBody>
          <a:bodyPr>
            <a:normAutofit fontScale="92500" lnSpcReduction="20000"/>
          </a:bodyPr>
          <a:lstStyle/>
          <a:p>
            <a:r>
              <a:rPr lang="es-ES" dirty="0" smtClean="0"/>
              <a:t>Dibuja tu cerebro en un día horrible.</a:t>
            </a:r>
          </a:p>
          <a:p>
            <a:endParaRPr lang="es-ES" dirty="0" smtClean="0"/>
          </a:p>
          <a:p>
            <a:endParaRPr lang="es-ES" dirty="0" smtClean="0"/>
          </a:p>
          <a:p>
            <a:r>
              <a:rPr lang="es-ES" dirty="0" smtClean="0"/>
              <a:t>Dibuja tu cerebro en un día genial.</a:t>
            </a:r>
          </a:p>
          <a:p>
            <a:endParaRPr lang="es-ES" dirty="0" smtClean="0"/>
          </a:p>
          <a:p>
            <a:endParaRPr lang="es-ES" dirty="0" smtClean="0"/>
          </a:p>
          <a:p>
            <a:r>
              <a:rPr lang="es-ES" dirty="0" smtClean="0"/>
              <a:t>¿Cómo estás hoy?</a:t>
            </a:r>
            <a:endParaRPr lang="es-ES" dirty="0"/>
          </a:p>
        </p:txBody>
      </p:sp>
      <p:pic>
        <p:nvPicPr>
          <p:cNvPr id="12290" name="Picture 2" descr="C:\Users\admin\Desktop\g7yacyv6.png"/>
          <p:cNvPicPr>
            <a:picLocks noChangeAspect="1" noChangeArrowheads="1"/>
          </p:cNvPicPr>
          <p:nvPr/>
        </p:nvPicPr>
        <p:blipFill>
          <a:blip r:embed="rId2" cstate="print"/>
          <a:srcRect/>
          <a:stretch>
            <a:fillRect/>
          </a:stretch>
        </p:blipFill>
        <p:spPr bwMode="auto">
          <a:xfrm>
            <a:off x="395536" y="260648"/>
            <a:ext cx="8280920" cy="223224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29600" cy="5904656"/>
          </a:xfrm>
        </p:spPr>
        <p:txBody>
          <a:bodyPr>
            <a:normAutofit fontScale="92500" lnSpcReduction="10000"/>
          </a:bodyPr>
          <a:lstStyle/>
          <a:p>
            <a:r>
              <a:rPr lang="es-ES" dirty="0" smtClean="0"/>
              <a:t>Las emociones nos informan y nos mueven a actuar, por eso, incluso las que nos hacen sentir fatal, nos ayudan. Hay tres emociones un poco desagradables, pero muy importantes: </a:t>
            </a:r>
          </a:p>
          <a:p>
            <a:r>
              <a:rPr lang="es-ES" dirty="0" smtClean="0"/>
              <a:t>Una es el </a:t>
            </a:r>
            <a:r>
              <a:rPr lang="es-ES" b="1" dirty="0" smtClean="0"/>
              <a:t>desmayo</a:t>
            </a:r>
            <a:r>
              <a:rPr lang="es-ES" dirty="0" smtClean="0"/>
              <a:t>: te sientes desamparado cuando crees que nadie puede ayudarte. Te sientes solo-a, desprotegido-a y sin apoyo. La sienten las personas que sufren </a:t>
            </a:r>
            <a:r>
              <a:rPr lang="es-ES" dirty="0" err="1" smtClean="0"/>
              <a:t>bullying</a:t>
            </a:r>
            <a:r>
              <a:rPr lang="es-ES" dirty="0" smtClean="0"/>
              <a:t>, abandono, maltrato. Si alguna vez te sientes o crees que alguien puede sentirse así, </a:t>
            </a:r>
            <a:r>
              <a:rPr lang="es-ES" b="1" dirty="0" smtClean="0"/>
              <a:t>PIDE AYUDA. </a:t>
            </a:r>
            <a:r>
              <a:rPr lang="es-ES" dirty="0" smtClean="0"/>
              <a:t>TODOS necesitamos la ayuda de los demás y TODOS nos sentimos genial cuando ayudamos a los otros.</a:t>
            </a:r>
          </a:p>
          <a:p>
            <a:endParaRPr lang="es-ES" dirty="0"/>
          </a:p>
        </p:txBody>
      </p:sp>
      <p:pic>
        <p:nvPicPr>
          <p:cNvPr id="13315" name="Picture 3" descr="C:\Users\admin\Desktop\jfsshwf6.png"/>
          <p:cNvPicPr>
            <a:picLocks noChangeAspect="1" noChangeArrowheads="1"/>
          </p:cNvPicPr>
          <p:nvPr/>
        </p:nvPicPr>
        <p:blipFill>
          <a:blip r:embed="rId2" cstate="print"/>
          <a:srcRect/>
          <a:stretch>
            <a:fillRect/>
          </a:stretch>
        </p:blipFill>
        <p:spPr bwMode="auto">
          <a:xfrm>
            <a:off x="4427984" y="5733256"/>
            <a:ext cx="792088" cy="764703"/>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6120680"/>
          </a:xfrm>
        </p:spPr>
        <p:txBody>
          <a:bodyPr>
            <a:normAutofit lnSpcReduction="10000"/>
          </a:bodyPr>
          <a:lstStyle/>
          <a:p>
            <a:r>
              <a:rPr lang="es-ES" dirty="0" smtClean="0"/>
              <a:t>Otra es la </a:t>
            </a:r>
            <a:r>
              <a:rPr lang="es-ES" b="1" dirty="0" smtClean="0"/>
              <a:t>frustración:</a:t>
            </a:r>
          </a:p>
          <a:p>
            <a:r>
              <a:rPr lang="es-ES" dirty="0" smtClean="0"/>
              <a:t>Imagina que estás construyendo una torre con bloques de juguete y estás muy emocionado-a porque quieres que sea muy alta. Pero, de repente, la torre se cae antes de terminarla.</a:t>
            </a:r>
          </a:p>
          <a:p>
            <a:r>
              <a:rPr lang="es-ES" dirty="0" smtClean="0"/>
              <a:t>O imagina que estás haciendo un dibujo, pero no te sale como quieres; o que quieres comprarte una cosa, pero no puedes. Esa sensación de sentirte triste, decepcionado o molesto, es la frustración. ¿Alguna vez te has sentido así?¡Seguro que sí! Escribe unas cuantas en una lista: </a:t>
            </a:r>
          </a:p>
          <a:p>
            <a:endParaRPr lang="es-ES" dirty="0"/>
          </a:p>
        </p:txBody>
      </p:sp>
      <p:pic>
        <p:nvPicPr>
          <p:cNvPr id="14338" name="Picture 2" descr="C:\Users\admin\Desktop\vl1pf2yk.png"/>
          <p:cNvPicPr>
            <a:picLocks noChangeAspect="1" noChangeArrowheads="1"/>
          </p:cNvPicPr>
          <p:nvPr/>
        </p:nvPicPr>
        <p:blipFill>
          <a:blip r:embed="rId2" cstate="print"/>
          <a:srcRect/>
          <a:stretch>
            <a:fillRect/>
          </a:stretch>
        </p:blipFill>
        <p:spPr bwMode="auto">
          <a:xfrm>
            <a:off x="4572000" y="5661248"/>
            <a:ext cx="936104" cy="86409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6120680"/>
          </a:xfrm>
        </p:spPr>
        <p:txBody>
          <a:bodyPr>
            <a:normAutofit lnSpcReduction="10000"/>
          </a:bodyPr>
          <a:lstStyle/>
          <a:p>
            <a:r>
              <a:rPr lang="es-ES" dirty="0" smtClean="0"/>
              <a:t>Y la tercera e la </a:t>
            </a:r>
            <a:r>
              <a:rPr lang="es-ES" b="1" dirty="0" smtClean="0"/>
              <a:t>culpa:</a:t>
            </a:r>
          </a:p>
          <a:p>
            <a:r>
              <a:rPr lang="es-ES" dirty="0" smtClean="0"/>
              <a:t>A veces nos sentimos culpables sin serlo. Esto sucede cuando somos </a:t>
            </a:r>
            <a:r>
              <a:rPr lang="es-ES" b="1" dirty="0" smtClean="0"/>
              <a:t>muy exigentes</a:t>
            </a:r>
            <a:r>
              <a:rPr lang="es-ES" dirty="0" smtClean="0"/>
              <a:t> y pensamos que no lo hemos hecho suficientemente bien, o cuando tratamos con personas que se enfadan si no hacemos lo que quieren.</a:t>
            </a:r>
          </a:p>
          <a:p>
            <a:r>
              <a:rPr lang="es-ES" dirty="0" smtClean="0"/>
              <a:t>Si en tu cabeza aparecen frases como: </a:t>
            </a:r>
            <a:r>
              <a:rPr lang="es-ES" i="1" dirty="0" smtClean="0"/>
              <a:t>“lo hago todo mal””esto es un asco” </a:t>
            </a:r>
            <a:r>
              <a:rPr lang="es-ES" dirty="0" smtClean="0"/>
              <a:t>o </a:t>
            </a:r>
            <a:r>
              <a:rPr lang="es-ES" i="1" dirty="0" smtClean="0"/>
              <a:t>“no me va a salir nunca”</a:t>
            </a:r>
            <a:r>
              <a:rPr lang="es-ES" dirty="0" smtClean="0"/>
              <a:t>, para y respira.</a:t>
            </a:r>
          </a:p>
          <a:p>
            <a:r>
              <a:rPr lang="es-ES" dirty="0" smtClean="0"/>
              <a:t>¿Le dirías eso a tu mejor amigo-a para animarlo? Recuerda tratarte siempre fenomenal.</a:t>
            </a:r>
            <a:endParaRPr lang="es-ES" dirty="0"/>
          </a:p>
        </p:txBody>
      </p:sp>
      <p:pic>
        <p:nvPicPr>
          <p:cNvPr id="15362" name="Picture 2" descr="C:\Users\admin\Desktop\gp7ne1sj.png"/>
          <p:cNvPicPr>
            <a:picLocks noChangeAspect="1" noChangeArrowheads="1"/>
          </p:cNvPicPr>
          <p:nvPr/>
        </p:nvPicPr>
        <p:blipFill>
          <a:blip r:embed="rId2" cstate="print"/>
          <a:srcRect/>
          <a:stretch>
            <a:fillRect/>
          </a:stretch>
        </p:blipFill>
        <p:spPr bwMode="auto">
          <a:xfrm>
            <a:off x="7380312" y="4941168"/>
            <a:ext cx="1257285" cy="151261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457200" y="548680"/>
            <a:ext cx="8229600" cy="5577483"/>
          </a:xfrm>
        </p:spPr>
        <p:txBody>
          <a:bodyPr>
            <a:normAutofit fontScale="92500" lnSpcReduction="20000"/>
          </a:bodyPr>
          <a:lstStyle/>
          <a:p>
            <a:r>
              <a:rPr lang="es-ES" dirty="0" smtClean="0"/>
              <a:t>El </a:t>
            </a:r>
            <a:r>
              <a:rPr lang="es-ES" b="1" dirty="0" smtClean="0"/>
              <a:t>amor </a:t>
            </a:r>
            <a:r>
              <a:rPr lang="es-ES" dirty="0" smtClean="0"/>
              <a:t>es la gran Fuerza que nos mueve. Cuando sientes amor dentro de ti, traspasa al resto del mundo. La alegría es una salsa que lo hace todo más especial y hay de muchos tipos:</a:t>
            </a:r>
          </a:p>
          <a:p>
            <a:r>
              <a:rPr lang="es-ES" dirty="0" smtClean="0"/>
              <a:t>A veces sientes </a:t>
            </a:r>
            <a:r>
              <a:rPr lang="es-ES" dirty="0" smtClean="0">
                <a:solidFill>
                  <a:schemeClr val="accent2">
                    <a:lumMod val="60000"/>
                    <a:lumOff val="40000"/>
                  </a:schemeClr>
                </a:solidFill>
              </a:rPr>
              <a:t>euforia,</a:t>
            </a:r>
            <a:r>
              <a:rPr lang="es-ES" dirty="0" smtClean="0">
                <a:solidFill>
                  <a:schemeClr val="accent2">
                    <a:lumMod val="75000"/>
                  </a:schemeClr>
                </a:solidFill>
              </a:rPr>
              <a:t> ternura</a:t>
            </a:r>
            <a:r>
              <a:rPr lang="es-ES" dirty="0" smtClean="0">
                <a:solidFill>
                  <a:schemeClr val="accent2">
                    <a:lumMod val="60000"/>
                    <a:lumOff val="40000"/>
                  </a:schemeClr>
                </a:solidFill>
              </a:rPr>
              <a:t>,</a:t>
            </a:r>
            <a:r>
              <a:rPr lang="es-ES" dirty="0" smtClean="0">
                <a:solidFill>
                  <a:schemeClr val="bg2">
                    <a:lumMod val="50000"/>
                  </a:schemeClr>
                </a:solidFill>
              </a:rPr>
              <a:t> agradecimiento, </a:t>
            </a:r>
            <a:r>
              <a:rPr lang="es-ES" dirty="0" smtClean="0">
                <a:solidFill>
                  <a:schemeClr val="accent2">
                    <a:lumMod val="50000"/>
                  </a:schemeClr>
                </a:solidFill>
              </a:rPr>
              <a:t>satisfacción</a:t>
            </a:r>
            <a:r>
              <a:rPr lang="es-ES" dirty="0" smtClean="0">
                <a:solidFill>
                  <a:schemeClr val="accent2">
                    <a:lumMod val="75000"/>
                  </a:schemeClr>
                </a:solidFill>
              </a:rPr>
              <a:t>, </a:t>
            </a:r>
            <a:r>
              <a:rPr lang="es-ES" dirty="0" smtClean="0">
                <a:solidFill>
                  <a:schemeClr val="accent6">
                    <a:lumMod val="75000"/>
                  </a:schemeClr>
                </a:solidFill>
              </a:rPr>
              <a:t>placer, </a:t>
            </a:r>
            <a:r>
              <a:rPr lang="es-ES" dirty="0" smtClean="0">
                <a:solidFill>
                  <a:schemeClr val="accent6">
                    <a:lumMod val="50000"/>
                  </a:schemeClr>
                </a:solidFill>
              </a:rPr>
              <a:t>alivio, </a:t>
            </a:r>
            <a:r>
              <a:rPr lang="es-ES" dirty="0" smtClean="0">
                <a:solidFill>
                  <a:schemeClr val="tx2">
                    <a:lumMod val="60000"/>
                    <a:lumOff val="40000"/>
                  </a:schemeClr>
                </a:solidFill>
              </a:rPr>
              <a:t>calma, </a:t>
            </a:r>
            <a:r>
              <a:rPr lang="es-ES" dirty="0" smtClean="0">
                <a:solidFill>
                  <a:schemeClr val="accent6">
                    <a:lumMod val="75000"/>
                  </a:schemeClr>
                </a:solidFill>
              </a:rPr>
              <a:t>serenidad, </a:t>
            </a:r>
            <a:r>
              <a:rPr lang="es-ES" dirty="0" smtClean="0">
                <a:solidFill>
                  <a:schemeClr val="accent3">
                    <a:lumMod val="50000"/>
                  </a:schemeClr>
                </a:solidFill>
              </a:rPr>
              <a:t>ilusión</a:t>
            </a:r>
            <a:r>
              <a:rPr lang="es-ES" dirty="0" smtClean="0">
                <a:solidFill>
                  <a:schemeClr val="accent3">
                    <a:lumMod val="75000"/>
                  </a:schemeClr>
                </a:solidFill>
              </a:rPr>
              <a:t>, </a:t>
            </a:r>
            <a:r>
              <a:rPr lang="es-ES" dirty="0" smtClean="0">
                <a:solidFill>
                  <a:srgbClr val="00B050"/>
                </a:solidFill>
              </a:rPr>
              <a:t>agradecimiento, </a:t>
            </a:r>
            <a:r>
              <a:rPr lang="es-ES" dirty="0" smtClean="0">
                <a:solidFill>
                  <a:srgbClr val="7030A0"/>
                </a:solidFill>
              </a:rPr>
              <a:t>orgullo.</a:t>
            </a:r>
          </a:p>
          <a:p>
            <a:r>
              <a:rPr lang="es-ES" dirty="0" smtClean="0"/>
              <a:t>De todas las emociones relacionadas con la alegría, hay una que te empuja con mucha fuerza hacia la felicidad ¿Sabes cuál es?</a:t>
            </a:r>
          </a:p>
          <a:p>
            <a:r>
              <a:rPr lang="es-ES" dirty="0" smtClean="0"/>
              <a:t>Claro,  el </a:t>
            </a:r>
            <a:r>
              <a:rPr lang="es-ES" b="1" dirty="0" smtClean="0"/>
              <a:t>Entusiasmo, </a:t>
            </a:r>
            <a:r>
              <a:rPr lang="es-ES" dirty="0" smtClean="0"/>
              <a:t>que es cuando sientes una energía muy fuerte en tu interior que hace que te dejes llevar y estés lleno de ilusión. Te sientes creativo y capaz de cualquier cosa.</a:t>
            </a:r>
            <a:endParaRPr lang="es-E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196752"/>
            <a:ext cx="4038600" cy="4929411"/>
          </a:xfrm>
        </p:spPr>
        <p:txBody>
          <a:bodyPr/>
          <a:lstStyle/>
          <a:p>
            <a:r>
              <a:rPr lang="es-ES" dirty="0" smtClean="0"/>
              <a:t>Imagina que le has roto un libro a un compañero sin querer, puede que te sientas culpable. Esa emoción te enseña a hacerlo mejor la próxima vez.</a:t>
            </a:r>
          </a:p>
          <a:p>
            <a:r>
              <a:rPr lang="es-ES" b="1" dirty="0" smtClean="0"/>
              <a:t>¿qué podrías hacer para disculparte o reparar lo sucedido?</a:t>
            </a:r>
            <a:endParaRPr lang="es-ES" b="1" dirty="0"/>
          </a:p>
        </p:txBody>
      </p:sp>
      <p:sp>
        <p:nvSpPr>
          <p:cNvPr id="6" name="5 Marcador de contenido"/>
          <p:cNvSpPr>
            <a:spLocks noGrp="1"/>
          </p:cNvSpPr>
          <p:nvPr>
            <p:ph sz="half" idx="2"/>
          </p:nvPr>
        </p:nvSpPr>
        <p:spPr/>
        <p:txBody>
          <a:bodyPr/>
          <a:lstStyle/>
          <a:p>
            <a:endParaRPr lang="es-ES"/>
          </a:p>
        </p:txBody>
      </p:sp>
      <p:pic>
        <p:nvPicPr>
          <p:cNvPr id="16386" name="Picture 2" descr="C:\Users\admin\Desktop\9xkj39fd.png"/>
          <p:cNvPicPr>
            <a:picLocks noChangeAspect="1" noChangeArrowheads="1"/>
          </p:cNvPicPr>
          <p:nvPr/>
        </p:nvPicPr>
        <p:blipFill>
          <a:blip r:embed="rId2" cstate="print"/>
          <a:srcRect/>
          <a:stretch>
            <a:fillRect/>
          </a:stretch>
        </p:blipFill>
        <p:spPr bwMode="auto">
          <a:xfrm>
            <a:off x="4572000" y="588879"/>
            <a:ext cx="4248472" cy="5723989"/>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457200" y="1124744"/>
            <a:ext cx="8229600" cy="5001419"/>
          </a:xfrm>
        </p:spPr>
        <p:txBody>
          <a:bodyPr>
            <a:normAutofit/>
          </a:bodyPr>
          <a:lstStyle/>
          <a:p>
            <a:r>
              <a:rPr lang="es-ES" dirty="0" smtClean="0"/>
              <a:t>A veces cuando algo nos sale mal, pensamos que TODO nos sale mal y ¡eso no es verdad!</a:t>
            </a:r>
          </a:p>
          <a:p>
            <a:r>
              <a:rPr lang="es-ES" dirty="0" smtClean="0"/>
              <a:t>Escribe alguna de las miles de cosas que has aprendido desde que naciste ( hacer el pino, recortar, ir en bici, dibujar, escribir, hacer nudos, cosas del mundo…) y mira la lista y mira la lista cuando te sientas desanimado.</a:t>
            </a:r>
          </a:p>
          <a:p>
            <a:r>
              <a:rPr lang="es-ES" dirty="0" smtClean="0"/>
              <a:t>¡RECUERDA que CASA UNO-A APRENDE A SU RITMO!</a:t>
            </a:r>
            <a:endParaRPr lang="es-E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EL LAGO DE LA CALMA</a:t>
            </a:r>
            <a:endParaRPr lang="es-ES" b="1" dirty="0"/>
          </a:p>
        </p:txBody>
      </p:sp>
      <p:pic>
        <p:nvPicPr>
          <p:cNvPr id="17410" name="Picture 2" descr="C:\Users\admin\Desktop\pogudrfi.png"/>
          <p:cNvPicPr>
            <a:picLocks noGrp="1" noChangeAspect="1" noChangeArrowheads="1"/>
          </p:cNvPicPr>
          <p:nvPr>
            <p:ph sz="half" idx="1"/>
          </p:nvPr>
        </p:nvPicPr>
        <p:blipFill>
          <a:blip r:embed="rId2" cstate="print"/>
          <a:srcRect/>
          <a:stretch>
            <a:fillRect/>
          </a:stretch>
        </p:blipFill>
        <p:spPr bwMode="auto">
          <a:xfrm>
            <a:off x="251520" y="2132856"/>
            <a:ext cx="4182616" cy="3439721"/>
          </a:xfrm>
          <a:prstGeom prst="rect">
            <a:avLst/>
          </a:prstGeom>
          <a:noFill/>
        </p:spPr>
      </p:pic>
      <p:sp>
        <p:nvSpPr>
          <p:cNvPr id="5" name="4 Marcador de contenido"/>
          <p:cNvSpPr>
            <a:spLocks noGrp="1"/>
          </p:cNvSpPr>
          <p:nvPr>
            <p:ph sz="half" idx="2"/>
          </p:nvPr>
        </p:nvSpPr>
        <p:spPr>
          <a:xfrm>
            <a:off x="4644008" y="2636913"/>
            <a:ext cx="4038600" cy="2664296"/>
          </a:xfrm>
        </p:spPr>
        <p:txBody>
          <a:bodyPr/>
          <a:lstStyle/>
          <a:p>
            <a:pPr>
              <a:buNone/>
            </a:pPr>
            <a:r>
              <a:rPr lang="es-ES" dirty="0" smtClean="0"/>
              <a:t>    Escribe en el agua cosas que te hacen sentir bienestar y relax. Como un abrazo, dibujar, la música, un paseo…</a:t>
            </a:r>
            <a:endParaRPr lang="es-E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a:xfrm>
            <a:off x="457200" y="404664"/>
            <a:ext cx="8229600" cy="6192688"/>
          </a:xfrm>
        </p:spPr>
        <p:txBody>
          <a:bodyPr>
            <a:normAutofit/>
          </a:bodyPr>
          <a:lstStyle/>
          <a:p>
            <a:r>
              <a:rPr lang="es-ES" dirty="0" smtClean="0"/>
              <a:t>No necesitas ser millonario para tener éxito. Las personas más felices son aquellas que aprenden a estar tranquilas. Busca momentos para no hacer nada, para aburrirte y que se te puedan ocurrir grandes ideas. Momentos para estirarte en la cama y soñar despierto e imaginar un lugar que te guste…</a:t>
            </a:r>
          </a:p>
          <a:p>
            <a:r>
              <a:rPr lang="es-ES" dirty="0" smtClean="0"/>
              <a:t>¿Qué día de la semana tienes libre para jugar y hacer algo que te guste? Pide a tus padres un calendario familiar y márcalo.</a:t>
            </a:r>
          </a:p>
          <a:p>
            <a:endParaRPr lang="es-ES" dirty="0"/>
          </a:p>
        </p:txBody>
      </p:sp>
      <p:pic>
        <p:nvPicPr>
          <p:cNvPr id="18435" name="Picture 3" descr="C:\Users\admin\Desktop\blmgp4f9.png"/>
          <p:cNvPicPr>
            <a:picLocks noChangeAspect="1" noChangeArrowheads="1"/>
          </p:cNvPicPr>
          <p:nvPr/>
        </p:nvPicPr>
        <p:blipFill>
          <a:blip r:embed="rId2" cstate="print"/>
          <a:srcRect/>
          <a:stretch>
            <a:fillRect/>
          </a:stretch>
        </p:blipFill>
        <p:spPr bwMode="auto">
          <a:xfrm>
            <a:off x="6372200" y="4941168"/>
            <a:ext cx="2063527" cy="146414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4"/>
            <a:ext cx="8229600" cy="5721499"/>
          </a:xfrm>
        </p:spPr>
        <p:txBody>
          <a:bodyPr/>
          <a:lstStyle/>
          <a:p>
            <a:r>
              <a:rPr lang="es-ES" dirty="0" smtClean="0"/>
              <a:t>Dibuja tu lugar imaginario. Un sitio donde viajar cuando te sientes mal y puedas estar en calma pase lo que pase en el mundo.</a:t>
            </a:r>
            <a:endParaRPr lang="es-ES" dirty="0"/>
          </a:p>
        </p:txBody>
      </p:sp>
      <p:pic>
        <p:nvPicPr>
          <p:cNvPr id="19458" name="Picture 2" descr="C:\Users\admin\Desktop\8c3ui00l.png"/>
          <p:cNvPicPr>
            <a:picLocks noChangeAspect="1" noChangeArrowheads="1"/>
          </p:cNvPicPr>
          <p:nvPr/>
        </p:nvPicPr>
        <p:blipFill>
          <a:blip r:embed="rId2" cstate="print"/>
          <a:srcRect/>
          <a:stretch>
            <a:fillRect/>
          </a:stretch>
        </p:blipFill>
        <p:spPr bwMode="auto">
          <a:xfrm>
            <a:off x="683568" y="2420888"/>
            <a:ext cx="7707342" cy="344501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b="1" dirty="0" smtClean="0"/>
              <a:t>Técnicas fáciles para relajarse</a:t>
            </a:r>
            <a:endParaRPr lang="es-ES" b="1" dirty="0"/>
          </a:p>
        </p:txBody>
      </p:sp>
      <p:sp>
        <p:nvSpPr>
          <p:cNvPr id="7" name="6 Marcador de contenido"/>
          <p:cNvSpPr>
            <a:spLocks noGrp="1"/>
          </p:cNvSpPr>
          <p:nvPr>
            <p:ph idx="1"/>
          </p:nvPr>
        </p:nvSpPr>
        <p:spPr>
          <a:xfrm>
            <a:off x="457200" y="1600200"/>
            <a:ext cx="8229600" cy="5069160"/>
          </a:xfrm>
        </p:spPr>
        <p:txBody>
          <a:bodyPr/>
          <a:lstStyle/>
          <a:p>
            <a:pPr>
              <a:buNone/>
            </a:pPr>
            <a:r>
              <a:rPr lang="es-ES" dirty="0" smtClean="0"/>
              <a:t>1.-JUEGO DE LA MONTAÑITA</a:t>
            </a:r>
          </a:p>
          <a:p>
            <a:pPr>
              <a:buNone/>
            </a:pPr>
            <a:r>
              <a:rPr lang="es-ES" dirty="0" smtClean="0"/>
              <a:t>    Imagina que tu mano es un conjunto de montañas, con sus picos y sus valles. Tienes que atravesar las montañas con el dedo índice de la otra mano. Pasa poco a poco, por las montañas como si fueras de excursión y presta mucha atención a tu respiración.</a:t>
            </a:r>
            <a:endParaRPr lang="es-ES" dirty="0"/>
          </a:p>
        </p:txBody>
      </p:sp>
      <p:pic>
        <p:nvPicPr>
          <p:cNvPr id="20483" name="Picture 3" descr="C:\Users\admin\Desktop\8dbjpjag.png"/>
          <p:cNvPicPr>
            <a:picLocks noChangeAspect="1" noChangeArrowheads="1"/>
          </p:cNvPicPr>
          <p:nvPr/>
        </p:nvPicPr>
        <p:blipFill>
          <a:blip r:embed="rId2" cstate="print"/>
          <a:srcRect/>
          <a:stretch>
            <a:fillRect/>
          </a:stretch>
        </p:blipFill>
        <p:spPr bwMode="auto">
          <a:xfrm>
            <a:off x="7020272" y="4814098"/>
            <a:ext cx="1512168" cy="1690098"/>
          </a:xfrm>
          <a:prstGeom prst="rect">
            <a:avLst/>
          </a:prstGeom>
          <a:noFill/>
        </p:spPr>
      </p:pic>
      <p:pic>
        <p:nvPicPr>
          <p:cNvPr id="20484" name="Picture 4" descr="C:\Users\admin\Desktop\46v63t3s.png"/>
          <p:cNvPicPr>
            <a:picLocks noChangeAspect="1" noChangeArrowheads="1"/>
          </p:cNvPicPr>
          <p:nvPr/>
        </p:nvPicPr>
        <p:blipFill>
          <a:blip r:embed="rId3" cstate="print"/>
          <a:srcRect/>
          <a:stretch>
            <a:fillRect/>
          </a:stretch>
        </p:blipFill>
        <p:spPr bwMode="auto">
          <a:xfrm>
            <a:off x="1691680" y="5301208"/>
            <a:ext cx="4124325" cy="138112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904656"/>
          </a:xfrm>
        </p:spPr>
        <p:txBody>
          <a:bodyPr>
            <a:normAutofit/>
          </a:bodyPr>
          <a:lstStyle/>
          <a:p>
            <a:pPr>
              <a:buNone/>
            </a:pPr>
            <a:r>
              <a:rPr lang="es-ES" dirty="0" smtClean="0"/>
              <a:t>2.- JUEGO DEL SILENCIO</a:t>
            </a:r>
          </a:p>
          <a:p>
            <a:pPr>
              <a:buNone/>
            </a:pPr>
            <a:r>
              <a:rPr lang="es-ES" dirty="0" smtClean="0"/>
              <a:t>    En este juego tienes que buscar algún instrumento que haga un sonido envolvente. Como un cuenco tibetano o un tambú. A continuación , siéntate y cierra los ojos. Haz sonar el instrumento y levanta la mano cuando no escuches absolutamente nada, es una forma de mantener nuestra atención y estar muy concentrados.</a:t>
            </a:r>
          </a:p>
          <a:p>
            <a:pPr>
              <a:buNone/>
            </a:pPr>
            <a:endParaRPr lang="es-ES" dirty="0"/>
          </a:p>
        </p:txBody>
      </p:sp>
      <p:pic>
        <p:nvPicPr>
          <p:cNvPr id="21506" name="Picture 2" descr="C:\Users\admin\Desktop\yr6u7h1n.png"/>
          <p:cNvPicPr>
            <a:picLocks noChangeAspect="1" noChangeArrowheads="1"/>
          </p:cNvPicPr>
          <p:nvPr/>
        </p:nvPicPr>
        <p:blipFill>
          <a:blip r:embed="rId2" cstate="print"/>
          <a:srcRect/>
          <a:stretch>
            <a:fillRect/>
          </a:stretch>
        </p:blipFill>
        <p:spPr bwMode="auto">
          <a:xfrm>
            <a:off x="5724128" y="4643878"/>
            <a:ext cx="1972000" cy="177057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8229600" cy="5577483"/>
          </a:xfrm>
        </p:spPr>
        <p:txBody>
          <a:bodyPr/>
          <a:lstStyle/>
          <a:p>
            <a:pPr>
              <a:buNone/>
            </a:pPr>
            <a:r>
              <a:rPr lang="es-ES" dirty="0" smtClean="0"/>
              <a:t>3.- Otra forma de jugar: nos sentamos en el suelo formando un círculo (puedes jugar con tus padres y hermanos). A continuación nos pasamos una campanilla sin que suene el más mínimo ruido; con mucho cuidado y atención. También puede ser una pulsera con cascabel.</a:t>
            </a:r>
            <a:endParaRPr lang="es-ES" dirty="0"/>
          </a:p>
        </p:txBody>
      </p:sp>
      <p:pic>
        <p:nvPicPr>
          <p:cNvPr id="22530" name="Picture 2" descr="C:\Users\admin\Desktop\7bswtt0m.png"/>
          <p:cNvPicPr>
            <a:picLocks noChangeAspect="1" noChangeArrowheads="1"/>
          </p:cNvPicPr>
          <p:nvPr/>
        </p:nvPicPr>
        <p:blipFill>
          <a:blip r:embed="rId2" cstate="print"/>
          <a:srcRect/>
          <a:stretch>
            <a:fillRect/>
          </a:stretch>
        </p:blipFill>
        <p:spPr bwMode="auto">
          <a:xfrm>
            <a:off x="3635896" y="3717032"/>
            <a:ext cx="2070234" cy="2465542"/>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8640"/>
            <a:ext cx="8229600" cy="6669360"/>
          </a:xfrm>
        </p:spPr>
        <p:txBody>
          <a:bodyPr>
            <a:normAutofit/>
          </a:bodyPr>
          <a:lstStyle/>
          <a:p>
            <a:pPr>
              <a:buNone/>
            </a:pPr>
            <a:r>
              <a:rPr lang="es-ES" dirty="0" smtClean="0"/>
              <a:t>4.- JUEGO DE LAS ABEJAS</a:t>
            </a:r>
          </a:p>
          <a:p>
            <a:pPr>
              <a:buNone/>
            </a:pPr>
            <a:r>
              <a:rPr lang="es-ES" dirty="0" smtClean="0"/>
              <a:t>Siéntate cómodamente, cierra los ojos y tápate los oídos. Luego, luego respira profundo y, al exhalar, haz el sonido de una abeja, como “</a:t>
            </a:r>
            <a:r>
              <a:rPr lang="es-ES" dirty="0" err="1" smtClean="0"/>
              <a:t>mmmmmmmm</a:t>
            </a:r>
            <a:r>
              <a:rPr lang="es-ES" dirty="0" smtClean="0"/>
              <a:t>”. Este sonido te va a ayudar a sentirte tranquilo-a y relajado-a, como si estuvieras en un jardín lleno de flores. Puedes imaginar que eres una abeja zumbando suavemente mientras vuelas de flor en flor.</a:t>
            </a:r>
          </a:p>
          <a:p>
            <a:pPr>
              <a:buNone/>
            </a:pPr>
            <a:endParaRPr lang="es-ES" dirty="0"/>
          </a:p>
        </p:txBody>
      </p:sp>
      <p:pic>
        <p:nvPicPr>
          <p:cNvPr id="23554" name="Picture 2" descr="C:\Users\admin\Desktop\lvd44jbw.png"/>
          <p:cNvPicPr>
            <a:picLocks noChangeAspect="1" noChangeArrowheads="1"/>
          </p:cNvPicPr>
          <p:nvPr/>
        </p:nvPicPr>
        <p:blipFill>
          <a:blip r:embed="rId2" cstate="print"/>
          <a:srcRect/>
          <a:stretch>
            <a:fillRect/>
          </a:stretch>
        </p:blipFill>
        <p:spPr bwMode="auto">
          <a:xfrm>
            <a:off x="1763688" y="4869160"/>
            <a:ext cx="5688632" cy="177118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ES" sz="4400" dirty="0" smtClean="0">
                <a:solidFill>
                  <a:schemeClr val="accent4">
                    <a:lumMod val="75000"/>
                  </a:schemeClr>
                </a:solidFill>
              </a:rPr>
              <a:t>Cuando te sientes feliz es como si todo tu cuerpo hiciera una fiesta. ¡No te olvides de celebrar esos momentos!</a:t>
            </a:r>
            <a:endParaRPr lang="es-ES" sz="4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vbe1d4kq.png"/>
          <p:cNvPicPr>
            <a:picLocks noGrp="1" noChangeAspect="1" noChangeArrowheads="1"/>
          </p:cNvPicPr>
          <p:nvPr>
            <p:ph sz="half" idx="1"/>
          </p:nvPr>
        </p:nvPicPr>
        <p:blipFill>
          <a:blip r:embed="rId2" cstate="print"/>
          <a:srcRect/>
          <a:stretch>
            <a:fillRect/>
          </a:stretch>
        </p:blipFill>
        <p:spPr bwMode="auto">
          <a:xfrm>
            <a:off x="395536" y="1412776"/>
            <a:ext cx="4043363" cy="4043363"/>
          </a:xfrm>
          <a:prstGeom prst="rect">
            <a:avLst/>
          </a:prstGeom>
          <a:noFill/>
        </p:spPr>
      </p:pic>
      <p:sp>
        <p:nvSpPr>
          <p:cNvPr id="5" name="4 Marcador de contenido"/>
          <p:cNvSpPr>
            <a:spLocks noGrp="1"/>
          </p:cNvSpPr>
          <p:nvPr>
            <p:ph sz="half" idx="2"/>
          </p:nvPr>
        </p:nvSpPr>
        <p:spPr>
          <a:xfrm>
            <a:off x="4355976" y="1196752"/>
            <a:ext cx="4330824" cy="4929411"/>
          </a:xfrm>
        </p:spPr>
        <p:txBody>
          <a:bodyPr>
            <a:normAutofit lnSpcReduction="10000"/>
          </a:bodyPr>
          <a:lstStyle/>
          <a:p>
            <a:r>
              <a:rPr lang="es-ES" dirty="0" smtClean="0"/>
              <a:t>Llena este bote de </a:t>
            </a:r>
            <a:r>
              <a:rPr lang="es-ES" dirty="0" smtClean="0">
                <a:solidFill>
                  <a:srgbClr val="C00000"/>
                </a:solidFill>
              </a:rPr>
              <a:t>gracias:</a:t>
            </a:r>
          </a:p>
          <a:p>
            <a:r>
              <a:rPr lang="es-ES" dirty="0" smtClean="0"/>
              <a:t>A un día genial, a una sorpresa, a una persona, un viaje, un pastel, a todas las cosas bonitas que te suceden, ya sean sencillas o espectaculares.</a:t>
            </a:r>
          </a:p>
          <a:p>
            <a:r>
              <a:rPr lang="es-ES" dirty="0" smtClean="0"/>
              <a:t>Hay personas que te hacen la vida, más divertida, más fácil, más segura, más bonita.</a:t>
            </a:r>
            <a:endParaRPr lang="es-E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yol5gj1c.png"/>
          <p:cNvPicPr>
            <a:picLocks noGrp="1" noChangeAspect="1" noChangeArrowheads="1"/>
          </p:cNvPicPr>
          <p:nvPr>
            <p:ph sz="half" idx="1"/>
          </p:nvPr>
        </p:nvPicPr>
        <p:blipFill>
          <a:blip r:embed="rId2" cstate="print"/>
          <a:stretch>
            <a:fillRect/>
          </a:stretch>
        </p:blipFill>
        <p:spPr bwMode="auto">
          <a:xfrm>
            <a:off x="457200" y="2512743"/>
            <a:ext cx="4038600" cy="2700877"/>
          </a:xfrm>
          <a:prstGeom prst="rect">
            <a:avLst/>
          </a:prstGeom>
          <a:noFill/>
        </p:spPr>
      </p:pic>
      <p:sp>
        <p:nvSpPr>
          <p:cNvPr id="4" name="3 Marcador de contenido"/>
          <p:cNvSpPr>
            <a:spLocks noGrp="1"/>
          </p:cNvSpPr>
          <p:nvPr>
            <p:ph sz="half" idx="2"/>
          </p:nvPr>
        </p:nvSpPr>
        <p:spPr/>
        <p:txBody>
          <a:bodyPr/>
          <a:lstStyle/>
          <a:p>
            <a:r>
              <a:rPr lang="es-ES" dirty="0" smtClean="0"/>
              <a:t>Mete tres piedras  en tu bolsillo y repártelas durante el día a quién quieras dar las gracias ¡Ya verás que sensación tan increíble! Si lo haces todos los días durante una semana, nunca te olvidarás de hacerlo.</a:t>
            </a:r>
            <a:endParaRPr lang="es-E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TRISTEZA</a:t>
            </a:r>
            <a:endParaRPr lang="es-ES" b="1" dirty="0"/>
          </a:p>
        </p:txBody>
      </p:sp>
      <p:sp>
        <p:nvSpPr>
          <p:cNvPr id="5" name="4 Marcador de contenido"/>
          <p:cNvSpPr>
            <a:spLocks noGrp="1"/>
          </p:cNvSpPr>
          <p:nvPr>
            <p:ph idx="1"/>
          </p:nvPr>
        </p:nvSpPr>
        <p:spPr/>
        <p:txBody>
          <a:bodyPr/>
          <a:lstStyle/>
          <a:p>
            <a:pPr>
              <a:buNone/>
            </a:pPr>
            <a:r>
              <a:rPr lang="es-ES" dirty="0" smtClean="0"/>
              <a:t>   </a:t>
            </a:r>
          </a:p>
          <a:p>
            <a:pPr>
              <a:buNone/>
            </a:pPr>
            <a:r>
              <a:rPr lang="es-ES" dirty="0"/>
              <a:t> </a:t>
            </a:r>
            <a:r>
              <a:rPr lang="es-ES" dirty="0" smtClean="0"/>
              <a:t>   A veces estás triste. La tristeza es algo natural. ¿verdad que hay muchos tiempos de azules? Pues dentro de la tristeza también hay colores. Puede que sientas </a:t>
            </a:r>
            <a:r>
              <a:rPr lang="es-ES" dirty="0" smtClean="0">
                <a:solidFill>
                  <a:schemeClr val="accent1">
                    <a:lumMod val="75000"/>
                  </a:schemeClr>
                </a:solidFill>
              </a:rPr>
              <a:t>decepción, lástima, melancolía, nostalgia, celos, aburrimiento, soledad, desgana….</a:t>
            </a:r>
            <a:endParaRPr lang="es-E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p:txBody>
          <a:bodyPr/>
          <a:lstStyle/>
          <a:p>
            <a:r>
              <a:rPr lang="es-ES" dirty="0" smtClean="0"/>
              <a:t>Escribe en el árbol, cosas que te ponen triste.</a:t>
            </a:r>
          </a:p>
        </p:txBody>
      </p:sp>
      <p:pic>
        <p:nvPicPr>
          <p:cNvPr id="4100" name="Picture 4" descr="C:\Users\admin\Desktop\dnilrk4d.png"/>
          <p:cNvPicPr>
            <a:picLocks noGrp="1" noChangeAspect="1" noChangeArrowheads="1"/>
          </p:cNvPicPr>
          <p:nvPr>
            <p:ph sz="half" idx="2"/>
          </p:nvPr>
        </p:nvPicPr>
        <p:blipFill>
          <a:blip r:embed="rId2" cstate="print"/>
          <a:stretch>
            <a:fillRect/>
          </a:stretch>
        </p:blipFill>
        <p:spPr bwMode="auto">
          <a:xfrm>
            <a:off x="4648200" y="1843881"/>
            <a:ext cx="4038600" cy="4038600"/>
          </a:xfrm>
          <a:prstGeom prst="rect">
            <a:avLst/>
          </a:prstGeom>
          <a:noFill/>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524</TotalTime>
  <Words>2722</Words>
  <Application>Microsoft Office PowerPoint</Application>
  <PresentationFormat>Presentación en pantalla (4:3)</PresentationFormat>
  <Paragraphs>155</Paragraphs>
  <Slides>48</Slides>
  <Notes>1</Notes>
  <HiddenSlides>0</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Tema de Office</vt:lpstr>
      <vt:lpstr>CÓMO FUNCIONAN LAS EMOCIONES</vt:lpstr>
      <vt:lpstr>¿Preparados? </vt:lpstr>
      <vt:lpstr>ALEGRÍA</vt:lpstr>
      <vt:lpstr>Diapositiva 4</vt:lpstr>
      <vt:lpstr>Diapositiva 5</vt:lpstr>
      <vt:lpstr>Diapositiva 6</vt:lpstr>
      <vt:lpstr>Diapositiva 7</vt:lpstr>
      <vt:lpstr>TRISTEZA</vt:lpstr>
      <vt:lpstr>Diapositiva 9</vt:lpstr>
      <vt:lpstr>Diapositiva 10</vt:lpstr>
      <vt:lpstr>Cuando estás triste, es como si fueras un pollito remojado bajo la tormenta.</vt:lpstr>
      <vt:lpstr>Diapositiva 12</vt:lpstr>
      <vt:lpstr>Diapositiva 13</vt:lpstr>
      <vt:lpstr>¿Qué hiciste para sentirte mejor? ¿Te ha funcionado?</vt:lpstr>
      <vt:lpstr>Diapositiva 15</vt:lpstr>
      <vt:lpstr>MIEDO</vt:lpstr>
      <vt:lpstr>Diapositiva 17</vt:lpstr>
      <vt:lpstr>Diapositiva 18</vt:lpstr>
      <vt:lpstr>Diapositiva 19</vt:lpstr>
      <vt:lpstr>Diapositiva 20</vt:lpstr>
      <vt:lpstr>Diapositiva 21</vt:lpstr>
      <vt:lpstr>Diapositiva 22</vt:lpstr>
      <vt:lpstr>Diapositiva 23</vt:lpstr>
      <vt:lpstr>Diapositiva 24</vt:lpstr>
      <vt:lpstr>El truco</vt:lpstr>
      <vt:lpstr>Diapositiva 26</vt:lpstr>
      <vt:lpstr>¿ Qué crees que te puede funcionar mejor para calmarte, cuando sientes agobio o vergüenza?</vt:lpstr>
      <vt:lpstr>IRA</vt:lpstr>
      <vt:lpstr>Diapositiva 29</vt:lpstr>
      <vt:lpstr>Diapositiva 30</vt:lpstr>
      <vt:lpstr>Escribe cosas que te hacen sentir rabia</vt:lpstr>
      <vt:lpstr>Pinta en un huevo como este algo que te haga sentir muy agobiado. ¿Sabes que dibujar es genial para soltar emociones?</vt:lpstr>
      <vt:lpstr>Diseña tu mando ideal. Si pudieras hacer magia…¿Qué harían los botones de este mando? Conviértelo en un super invento para los momentos de rabia</vt:lpstr>
      <vt:lpstr>TRUCO. Cosas que puedes hacer cuando sientas mucha rabia:  </vt:lpstr>
      <vt:lpstr>Usa la técnica del SEMÁFORO para no meter la pata cuando sientas rabia.</vt:lpstr>
      <vt:lpstr>Diapositiva 36</vt:lpstr>
      <vt:lpstr>Diapositiva 37</vt:lpstr>
      <vt:lpstr>Diapositiva 38</vt:lpstr>
      <vt:lpstr>Diapositiva 39</vt:lpstr>
      <vt:lpstr>Diapositiva 40</vt:lpstr>
      <vt:lpstr>Diapositiva 41</vt:lpstr>
      <vt:lpstr>EL LAGO DE LA CALMA</vt:lpstr>
      <vt:lpstr>Diapositiva 43</vt:lpstr>
      <vt:lpstr>Diapositiva 44</vt:lpstr>
      <vt:lpstr>Técnicas fáciles para relajarse</vt:lpstr>
      <vt:lpstr>Diapositiva 46</vt:lpstr>
      <vt:lpstr>Diapositiva 47</vt:lpstr>
      <vt:lpstr>Diapositiva 48</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CÓMO FUNCIONAN LAS EMOCIONES</dc:title>
  <dc:creator>admin</dc:creator>
  <cp:lastModifiedBy>admin</cp:lastModifiedBy>
  <cp:revision>96</cp:revision>
  <dcterms:created xsi:type="dcterms:W3CDTF">2025-10-05T10:19:24Z</dcterms:created>
  <dcterms:modified xsi:type="dcterms:W3CDTF">2025-10-05T21:00:17Z</dcterms:modified>
</cp:coreProperties>
</file>