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A9A67-9493-6121-2713-B7AE952D042C}" v="2" dt="2022-11-28T15:50:27.276"/>
    <p1510:client id="{957D2D99-D0E7-625C-0E4D-00C6FBCBA9CB}" v="10" dt="2022-11-28T16:10:57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" d="2"/>
          <a:sy n="1" d="2"/>
        </p:scale>
        <p:origin x="-187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na Mª. Doutón Rajo" userId="S::176071@ppescolapiosmonforteo365.educamos.com::4f526ee2-cc1e-4923-b540-c658e6a5a686" providerId="AD" clId="Web-{957D2D99-D0E7-625C-0E4D-00C6FBCBA9CB}"/>
    <pc:docChg chg="modSld">
      <pc:chgData name="Marina Mª. Doutón Rajo" userId="S::176071@ppescolapiosmonforteo365.educamos.com::4f526ee2-cc1e-4923-b540-c658e6a5a686" providerId="AD" clId="Web-{957D2D99-D0E7-625C-0E4D-00C6FBCBA9CB}" dt="2022-11-28T16:10:57.718" v="8" actId="14100"/>
      <pc:docMkLst>
        <pc:docMk/>
      </pc:docMkLst>
      <pc:sldChg chg="modSp">
        <pc:chgData name="Marina Mª. Doutón Rajo" userId="S::176071@ppescolapiosmonforteo365.educamos.com::4f526ee2-cc1e-4923-b540-c658e6a5a686" providerId="AD" clId="Web-{957D2D99-D0E7-625C-0E4D-00C6FBCBA9CB}" dt="2022-11-28T12:27:01.728" v="5" actId="20577"/>
        <pc:sldMkLst>
          <pc:docMk/>
          <pc:sldMk cId="0" sldId="259"/>
        </pc:sldMkLst>
        <pc:spChg chg="mod">
          <ac:chgData name="Marina Mª. Doutón Rajo" userId="S::176071@ppescolapiosmonforteo365.educamos.com::4f526ee2-cc1e-4923-b540-c658e6a5a686" providerId="AD" clId="Web-{957D2D99-D0E7-625C-0E4D-00C6FBCBA9CB}" dt="2022-11-28T12:27:01.728" v="5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">
        <pc:chgData name="Marina Mª. Doutón Rajo" userId="S::176071@ppescolapiosmonforteo365.educamos.com::4f526ee2-cc1e-4923-b540-c658e6a5a686" providerId="AD" clId="Web-{957D2D99-D0E7-625C-0E4D-00C6FBCBA9CB}" dt="2022-11-28T16:02:33.966" v="6" actId="1076"/>
        <pc:sldMkLst>
          <pc:docMk/>
          <pc:sldMk cId="0" sldId="261"/>
        </pc:sldMkLst>
        <pc:picChg chg="mod">
          <ac:chgData name="Marina Mª. Doutón Rajo" userId="S::176071@ppescolapiosmonforteo365.educamos.com::4f526ee2-cc1e-4923-b540-c658e6a5a686" providerId="AD" clId="Web-{957D2D99-D0E7-625C-0E4D-00C6FBCBA9CB}" dt="2022-11-28T16:02:33.966" v="6" actId="1076"/>
          <ac:picMkLst>
            <pc:docMk/>
            <pc:sldMk cId="0" sldId="261"/>
            <ac:picMk id="5" creationId="{00000000-0000-0000-0000-000000000000}"/>
          </ac:picMkLst>
        </pc:picChg>
      </pc:sldChg>
      <pc:sldChg chg="modSp">
        <pc:chgData name="Marina Mª. Doutón Rajo" userId="S::176071@ppescolapiosmonforteo365.educamos.com::4f526ee2-cc1e-4923-b540-c658e6a5a686" providerId="AD" clId="Web-{957D2D99-D0E7-625C-0E4D-00C6FBCBA9CB}" dt="2022-11-28T16:10:57.718" v="8" actId="14100"/>
        <pc:sldMkLst>
          <pc:docMk/>
          <pc:sldMk cId="0" sldId="268"/>
        </pc:sldMkLst>
        <pc:picChg chg="mod">
          <ac:chgData name="Marina Mª. Doutón Rajo" userId="S::176071@ppescolapiosmonforteo365.educamos.com::4f526ee2-cc1e-4923-b540-c658e6a5a686" providerId="AD" clId="Web-{957D2D99-D0E7-625C-0E4D-00C6FBCBA9CB}" dt="2022-11-28T16:10:57.718" v="8" actId="14100"/>
          <ac:picMkLst>
            <pc:docMk/>
            <pc:sldMk cId="0" sldId="268"/>
            <ac:picMk id="4" creationId="{00000000-0000-0000-0000-000000000000}"/>
          </ac:picMkLst>
        </pc:picChg>
      </pc:sldChg>
    </pc:docChg>
  </pc:docChgLst>
  <pc:docChgLst>
    <pc:chgData name="Marina Mª. Doutón Rajo" userId="S::176071@ppescolapiosmonforteo365.educamos.com::4f526ee2-cc1e-4923-b540-c658e6a5a686" providerId="AD" clId="Web-{553A9A67-9493-6121-2713-B7AE952D042C}"/>
    <pc:docChg chg="modSld">
      <pc:chgData name="Marina Mª. Doutón Rajo" userId="S::176071@ppescolapiosmonforteo365.educamos.com::4f526ee2-cc1e-4923-b540-c658e6a5a686" providerId="AD" clId="Web-{553A9A67-9493-6121-2713-B7AE952D042C}" dt="2022-11-28T15:50:24.385" v="0" actId="20577"/>
      <pc:docMkLst>
        <pc:docMk/>
      </pc:docMkLst>
      <pc:sldChg chg="modSp">
        <pc:chgData name="Marina Mª. Doutón Rajo" userId="S::176071@ppescolapiosmonforteo365.educamos.com::4f526ee2-cc1e-4923-b540-c658e6a5a686" providerId="AD" clId="Web-{553A9A67-9493-6121-2713-B7AE952D042C}" dt="2022-11-28T15:50:24.385" v="0" actId="20577"/>
        <pc:sldMkLst>
          <pc:docMk/>
          <pc:sldMk cId="0" sldId="257"/>
        </pc:sldMkLst>
        <pc:spChg chg="mod">
          <ac:chgData name="Marina Mª. Doutón Rajo" userId="S::176071@ppescolapiosmonforteo365.educamos.com::4f526ee2-cc1e-4923-b540-c658e6a5a686" providerId="AD" clId="Web-{553A9A67-9493-6121-2713-B7AE952D042C}" dt="2022-11-28T15:50:24.385" v="0" actId="20577"/>
          <ac:spMkLst>
            <pc:docMk/>
            <pc:sldMk cId="0" sldId="257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308C-1040-4E73-914F-D24E838E6F5A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BD70-ABC3-4DBF-BCAE-8EB54135F7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308C-1040-4E73-914F-D24E838E6F5A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BD70-ABC3-4DBF-BCAE-8EB54135F7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308C-1040-4E73-914F-D24E838E6F5A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BD70-ABC3-4DBF-BCAE-8EB54135F7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308C-1040-4E73-914F-D24E838E6F5A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BD70-ABC3-4DBF-BCAE-8EB54135F7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308C-1040-4E73-914F-D24E838E6F5A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BD70-ABC3-4DBF-BCAE-8EB54135F7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308C-1040-4E73-914F-D24E838E6F5A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BD70-ABC3-4DBF-BCAE-8EB54135F7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308C-1040-4E73-914F-D24E838E6F5A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BD70-ABC3-4DBF-BCAE-8EB54135F7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308C-1040-4E73-914F-D24E838E6F5A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BD70-ABC3-4DBF-BCAE-8EB54135F7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308C-1040-4E73-914F-D24E838E6F5A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BD70-ABC3-4DBF-BCAE-8EB54135F7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308C-1040-4E73-914F-D24E838E6F5A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BD70-ABC3-4DBF-BCAE-8EB54135F7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0308C-1040-4E73-914F-D24E838E6F5A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5BD70-ABC3-4DBF-BCAE-8EB54135F7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308C-1040-4E73-914F-D24E838E6F5A}" type="datetimeFigureOut">
              <a:rPr lang="es-ES" smtClean="0"/>
              <a:pPr/>
              <a:t>31/08/2023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5BD70-ABC3-4DBF-BCAE-8EB54135F70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eb.archive.org/web/20171128144815/http:/es.wikipedia.org/wiki/Henri_Matiss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r>
              <a:rPr lang="es-ES" sz="6700" b="1" dirty="0"/>
              <a:t>TEMA </a:t>
            </a:r>
            <a:r>
              <a:rPr lang="es-ES" sz="6700" b="1" dirty="0" smtClean="0"/>
              <a:t>2: </a:t>
            </a:r>
            <a:r>
              <a:rPr lang="es-ES" sz="6700" b="1" dirty="0"/>
              <a:t>EL COLOR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GAMA FRÍA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Tonos verdes, azules y violetas</a:t>
            </a:r>
          </a:p>
          <a:p>
            <a:endParaRPr lang="es-ES"/>
          </a:p>
        </p:txBody>
      </p:sp>
      <p:pic>
        <p:nvPicPr>
          <p:cNvPr id="4" name="3 Imagen" descr="f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348880"/>
            <a:ext cx="6408712" cy="41764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GAMA CÁLIDA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Tonos rojos, naranjas y amarillos</a:t>
            </a:r>
          </a:p>
          <a:p>
            <a:endParaRPr lang="es-ES"/>
          </a:p>
        </p:txBody>
      </p:sp>
      <p:pic>
        <p:nvPicPr>
          <p:cNvPr id="4" name="3 Imagen" descr="cali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97000" y="2204864"/>
            <a:ext cx="6350000" cy="4265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ejemplo</a:t>
            </a:r>
          </a:p>
        </p:txBody>
      </p:sp>
      <p:pic>
        <p:nvPicPr>
          <p:cNvPr id="4" name="3 Marcador de contenido" descr="ejempl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0150" y="1638300"/>
            <a:ext cx="6686550" cy="43243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GAMA</a:t>
            </a:r>
            <a:r>
              <a:rPr lang="es-ES"/>
              <a:t> </a:t>
            </a:r>
            <a:r>
              <a:rPr lang="es-ES" b="1"/>
              <a:t>ACROMÁTICA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Blancos y negros</a:t>
            </a:r>
          </a:p>
          <a:p>
            <a:endParaRPr lang="es-ES"/>
          </a:p>
        </p:txBody>
      </p:sp>
      <p:pic>
        <p:nvPicPr>
          <p:cNvPr id="4" name="3 Imagen" descr="acro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2204864"/>
            <a:ext cx="3528392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/>
              <a:t>ARMONÍA</a:t>
            </a:r>
            <a:r>
              <a:rPr lang="es-ES"/>
              <a:t/>
            </a:r>
            <a:br>
              <a:rPr lang="es-ES"/>
            </a:br>
            <a:r>
              <a:rPr lang="es-ES"/>
              <a:t>combinaciones de colores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/>
              <a:t>Afines</a:t>
            </a:r>
            <a:r>
              <a:rPr lang="es-ES"/>
              <a:t>: colores próximos en el círculo cromático (</a:t>
            </a:r>
            <a:r>
              <a:rPr lang="es-ES" err="1"/>
              <a:t>Monet</a:t>
            </a:r>
            <a:r>
              <a:rPr lang="es-ES"/>
              <a:t>. Nenúfares)</a:t>
            </a:r>
          </a:p>
          <a:p>
            <a:endParaRPr lang="es-ES"/>
          </a:p>
        </p:txBody>
      </p:sp>
      <p:pic>
        <p:nvPicPr>
          <p:cNvPr id="4" name="3 Imagen" descr="monet_nenufa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852936"/>
            <a:ext cx="4846320" cy="31318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CRONTRASTES CROMÁTICOS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 </a:t>
            </a:r>
            <a:r>
              <a:rPr lang="es-ES" b="1" dirty="0"/>
              <a:t>contrastes cromáticos</a:t>
            </a:r>
            <a:r>
              <a:rPr lang="es-ES" dirty="0"/>
              <a:t> se producen cuando se ven a la vez dos colores distintos, uno junto a otro, por ejemplo, cuando están juntos dos colores complementarios o tonos claros y oscuros como en este cuadro de </a:t>
            </a:r>
            <a:r>
              <a:rPr lang="es-ES" dirty="0" err="1">
                <a:hlinkClick r:id="rId2"/>
              </a:rPr>
              <a:t>Matisse</a:t>
            </a:r>
            <a:r>
              <a:rPr lang="es-ES" dirty="0">
                <a:hlinkClick r:id="rId2"/>
              </a:rPr>
              <a:t>.</a:t>
            </a:r>
            <a:endParaRPr lang="es-ES" dirty="0"/>
          </a:p>
          <a:p>
            <a:endParaRPr lang="es-ES" dirty="0"/>
          </a:p>
        </p:txBody>
      </p:sp>
      <p:pic>
        <p:nvPicPr>
          <p:cNvPr id="4" name="3 Imagen" descr="matisse-la-mus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4005064"/>
            <a:ext cx="5112568" cy="2852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ANEXO</a:t>
            </a:r>
          </a:p>
        </p:txBody>
      </p:sp>
      <p:pic>
        <p:nvPicPr>
          <p:cNvPr id="6" name="5 Marcador de contenido" descr="el-color-en-la-imagen-2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7841" y="1600200"/>
            <a:ext cx="6028318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nuncios y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9" y="0"/>
            <a:ext cx="388843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5472608"/>
          </a:xfrm>
        </p:spPr>
        <p:txBody>
          <a:bodyPr>
            <a:normAutofit/>
          </a:bodyPr>
          <a:lstStyle/>
          <a:p>
            <a:r>
              <a:rPr lang="es-ES"/>
              <a:t>El </a:t>
            </a:r>
            <a:r>
              <a:rPr lang="es-ES" b="1"/>
              <a:t>color</a:t>
            </a:r>
            <a:r>
              <a:rPr lang="es-ES"/>
              <a:t> es </a:t>
            </a:r>
            <a:r>
              <a:rPr lang="es-ES" b="1"/>
              <a:t>un elemento del lenguaje plástico</a:t>
            </a:r>
            <a:r>
              <a:rPr lang="es-ES"/>
              <a:t>, al igual que el punto, la línea, el plano y la textura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84176"/>
          </a:xfrm>
        </p:spPr>
        <p:txBody>
          <a:bodyPr/>
          <a:lstStyle/>
          <a:p>
            <a:r>
              <a:rPr lang="es-ES" b="1"/>
              <a:t>COLORES PRIMARIOS</a:t>
            </a:r>
          </a:p>
        </p:txBody>
      </p:sp>
      <p:sp>
        <p:nvSpPr>
          <p:cNvPr id="4" name="3 Subtítulo"/>
          <p:cNvSpPr>
            <a:spLocks noGrp="1"/>
          </p:cNvSpPr>
          <p:nvPr>
            <p:ph sz="half" idx="1"/>
          </p:nvPr>
        </p:nvSpPr>
        <p:spPr>
          <a:xfrm>
            <a:off x="683568" y="1340768"/>
            <a:ext cx="4038600" cy="4525963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endParaRPr lang="es-ES" b="1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es-ES" b="1"/>
          </a:p>
          <a:p>
            <a:pPr algn="l">
              <a:buFont typeface="Arial" pitchFamily="34" charset="0"/>
              <a:buChar char="•"/>
            </a:pPr>
            <a:endParaRPr lang="es-ES" b="1">
              <a:solidFill>
                <a:schemeClr val="tx1"/>
              </a:solidFill>
            </a:endParaRPr>
          </a:p>
          <a:p>
            <a:pPr lvl="2"/>
            <a:r>
              <a:rPr lang="es-ES" sz="3600" b="1">
                <a:solidFill>
                  <a:schemeClr val="tx1"/>
                </a:solidFill>
              </a:rPr>
              <a:t>Amarillo</a:t>
            </a:r>
          </a:p>
          <a:p>
            <a:pPr lvl="2"/>
            <a:r>
              <a:rPr lang="es-ES" sz="3600" b="1">
                <a:solidFill>
                  <a:schemeClr val="tx1"/>
                </a:solidFill>
              </a:rPr>
              <a:t>Azul cian</a:t>
            </a:r>
          </a:p>
          <a:p>
            <a:pPr lvl="2"/>
            <a:r>
              <a:rPr lang="es-ES" sz="3600" b="1">
                <a:solidFill>
                  <a:schemeClr val="tx1"/>
                </a:solidFill>
              </a:rPr>
              <a:t>Magenta</a:t>
            </a:r>
            <a:r>
              <a:rPr lang="es-ES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5 Marcador de contenido" descr="primario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43450" y="2639219"/>
            <a:ext cx="3848100" cy="24479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/>
              <a:t>COLORES SECUNDARIOS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endParaRPr lang="es-ES"/>
          </a:p>
          <a:p>
            <a:endParaRPr lang="es-ES"/>
          </a:p>
          <a:p>
            <a:r>
              <a:rPr lang="es-ES" sz="4400" b="1"/>
              <a:t>Naranja</a:t>
            </a:r>
          </a:p>
          <a:p>
            <a:r>
              <a:rPr lang="es-ES" sz="4400" b="1"/>
              <a:t>Verde</a:t>
            </a:r>
          </a:p>
          <a:p>
            <a:r>
              <a:rPr lang="es-ES" sz="4400" b="1"/>
              <a:t>Violeta </a:t>
            </a:r>
          </a:p>
        </p:txBody>
      </p:sp>
      <p:pic>
        <p:nvPicPr>
          <p:cNvPr id="5" name="4 Marcador de contenido" descr="secundarios 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248987"/>
            <a:ext cx="4038600" cy="32283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/>
              <a:t>Los colores se ordenan en un círculo cromático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"/>
              <a:t>El círculo cromático es un esquema, que sirve para ordenar los colores primarios y secundarios</a:t>
            </a:r>
          </a:p>
          <a:p>
            <a:r>
              <a:rPr lang="es-ES"/>
              <a:t>Los colores opuestos en el círculo cromático se llaman complementarios</a:t>
            </a:r>
          </a:p>
        </p:txBody>
      </p:sp>
      <p:pic>
        <p:nvPicPr>
          <p:cNvPr id="5" name="4 Marcador de contenido" descr="complementarios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  <p:sp>
        <p:nvSpPr>
          <p:cNvPr id="6" name="5 CuadroTexto"/>
          <p:cNvSpPr txBox="1"/>
          <p:nvPr/>
        </p:nvSpPr>
        <p:spPr>
          <a:xfrm>
            <a:off x="-2772816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ualidades del 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93130"/>
            <a:ext cx="9139227" cy="74511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0"/>
          </a:xfrm>
        </p:spPr>
        <p:txBody>
          <a:bodyPr/>
          <a:lstStyle/>
          <a:p>
            <a:r>
              <a:rPr lang="es-ES" b="1"/>
              <a:t>RELACIONES DEL COLOR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b="1"/>
              <a:t>COLORES COMPLEMENTARIOS</a:t>
            </a:r>
          </a:p>
        </p:txBody>
      </p:sp>
      <p:pic>
        <p:nvPicPr>
          <p:cNvPr id="7" name="6 Marcador de contenido" descr="complementarios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826790"/>
            <a:ext cx="5111750" cy="4745632"/>
          </a:xfrm>
        </p:spPr>
      </p:pic>
      <p:sp>
        <p:nvSpPr>
          <p:cNvPr id="4" name="3 Marcador de contenido"/>
          <p:cNvSpPr>
            <a:spLocks noGrp="1"/>
          </p:cNvSpPr>
          <p:nvPr>
            <p:ph type="body" sz="half" idx="2"/>
          </p:nvPr>
        </p:nvSpPr>
        <p:spPr>
          <a:xfrm>
            <a:off x="457201" y="1340768"/>
            <a:ext cx="2990849" cy="5517232"/>
          </a:xfrm>
        </p:spPr>
        <p:txBody>
          <a:bodyPr>
            <a:noAutofit/>
          </a:bodyPr>
          <a:lstStyle/>
          <a:p>
            <a:r>
              <a:rPr lang="es-ES" sz="2400" dirty="0"/>
              <a:t>Los </a:t>
            </a:r>
            <a:r>
              <a:rPr lang="es-ES" sz="2400" b="1" dirty="0"/>
              <a:t>colores pigmento complementarios</a:t>
            </a:r>
            <a:r>
              <a:rPr lang="es-ES" sz="2400" dirty="0"/>
              <a:t> son aquellos cuya mezcla se acerca al negro. Para conseguir este efecto, es necesario mezclar un color pigmento primario y uno secundario que no contenga al anterior. El violeta es complementario del amarillo, el verde del magenta y el rojo del </a:t>
            </a:r>
            <a:r>
              <a:rPr lang="es-ES" sz="2400" dirty="0" err="1"/>
              <a:t>cyan</a:t>
            </a:r>
            <a:r>
              <a:rPr lang="es-ES" sz="2400" dirty="0"/>
              <a:t>.</a:t>
            </a:r>
            <a:br>
              <a:rPr lang="es-ES" sz="2400" dirty="0"/>
            </a:br>
            <a:endParaRPr lang="es-ES" sz="2400" dirty="0"/>
          </a:p>
          <a:p>
            <a:endParaRPr lang="es-ES" sz="2400" dirty="0"/>
          </a:p>
          <a:p>
            <a:endParaRPr lang="es-E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/>
              <a:t>GAMAS CROMÁTICAS</a:t>
            </a: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s-ES">
                <a:solidFill>
                  <a:schemeClr val="tx1"/>
                </a:solidFill>
              </a:rPr>
              <a:t>GAMAS FRÍAS</a:t>
            </a:r>
          </a:p>
          <a:p>
            <a:pPr algn="l">
              <a:buFont typeface="Arial" pitchFamily="34" charset="0"/>
              <a:buChar char="•"/>
            </a:pPr>
            <a:r>
              <a:rPr lang="es-ES">
                <a:solidFill>
                  <a:schemeClr val="tx1"/>
                </a:solidFill>
              </a:rPr>
              <a:t>GAMA CÁLIDA </a:t>
            </a:r>
          </a:p>
          <a:p>
            <a:pPr algn="l">
              <a:buFont typeface="Arial" pitchFamily="34" charset="0"/>
              <a:buChar char="•"/>
            </a:pPr>
            <a:r>
              <a:rPr lang="es-ES">
                <a:solidFill>
                  <a:schemeClr val="tx1"/>
                </a:solidFill>
              </a:rPr>
              <a:t>GAMA ACROMÁTICA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</Words>
  <Application>Microsoft Office PowerPoint</Application>
  <PresentationFormat>Presentación en pantalla (4:3)</PresentationFormat>
  <Paragraphs>37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Tema de Office</vt:lpstr>
      <vt:lpstr>       TEMA 2: EL COLOR</vt:lpstr>
      <vt:lpstr>El color es un elemento del lenguaje plástico, al igual que el punto, la línea, el plano y la textura</vt:lpstr>
      <vt:lpstr>COLORES PRIMARIOS</vt:lpstr>
      <vt:lpstr>COLORES SECUNDARIOS</vt:lpstr>
      <vt:lpstr>Los colores se ordenan en un círculo cromático</vt:lpstr>
      <vt:lpstr>Diapositiva 6</vt:lpstr>
      <vt:lpstr>RELACIONES DEL COLOR</vt:lpstr>
      <vt:lpstr>COLORES COMPLEMENTARIOS</vt:lpstr>
      <vt:lpstr>GAMAS CROMÁTICAS</vt:lpstr>
      <vt:lpstr>GAMA FRÍA</vt:lpstr>
      <vt:lpstr>GAMA CÁLIDA</vt:lpstr>
      <vt:lpstr>ejemplo</vt:lpstr>
      <vt:lpstr>GAMA ACROMÁTICA</vt:lpstr>
      <vt:lpstr>ARMONÍA combinaciones de colores</vt:lpstr>
      <vt:lpstr>CRONTRASTES CROMÁTICOS</vt:lpstr>
      <vt:lpstr>ANEXO</vt:lpstr>
      <vt:lpstr>Diapositiva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4: EL COLOR</dc:title>
  <dc:creator>admin</dc:creator>
  <cp:lastModifiedBy>admin</cp:lastModifiedBy>
  <cp:revision>2</cp:revision>
  <dcterms:created xsi:type="dcterms:W3CDTF">2020-11-14T15:03:39Z</dcterms:created>
  <dcterms:modified xsi:type="dcterms:W3CDTF">2023-08-31T15:46:39Z</dcterms:modified>
</cp:coreProperties>
</file>